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77" r:id="rId2"/>
    <p:sldId id="256" r:id="rId3"/>
    <p:sldId id="279" r:id="rId4"/>
    <p:sldId id="280" r:id="rId5"/>
    <p:sldId id="282" r:id="rId6"/>
    <p:sldId id="284" r:id="rId7"/>
    <p:sldId id="285" r:id="rId8"/>
    <p:sldId id="286" r:id="rId9"/>
    <p:sldId id="287" r:id="rId10"/>
    <p:sldId id="288" r:id="rId11"/>
    <p:sldId id="344" r:id="rId12"/>
    <p:sldId id="345" r:id="rId13"/>
    <p:sldId id="343" r:id="rId14"/>
    <p:sldId id="276" r:id="rId15"/>
    <p:sldId id="349" r:id="rId16"/>
    <p:sldId id="295" r:id="rId17"/>
    <p:sldId id="274" r:id="rId18"/>
    <p:sldId id="289" r:id="rId19"/>
    <p:sldId id="290" r:id="rId20"/>
    <p:sldId id="346" r:id="rId21"/>
    <p:sldId id="296" r:id="rId22"/>
    <p:sldId id="291" r:id="rId23"/>
    <p:sldId id="348" r:id="rId24"/>
    <p:sldId id="347" r:id="rId25"/>
    <p:sldId id="308" r:id="rId26"/>
    <p:sldId id="297" r:id="rId27"/>
    <p:sldId id="298" r:id="rId28"/>
    <p:sldId id="299" r:id="rId29"/>
    <p:sldId id="300" r:id="rId30"/>
    <p:sldId id="301" r:id="rId31"/>
    <p:sldId id="302" r:id="rId32"/>
    <p:sldId id="303" r:id="rId33"/>
    <p:sldId id="304" r:id="rId34"/>
    <p:sldId id="305" r:id="rId35"/>
    <p:sldId id="306" r:id="rId36"/>
    <p:sldId id="322" r:id="rId37"/>
    <p:sldId id="323" r:id="rId38"/>
    <p:sldId id="324" r:id="rId39"/>
    <p:sldId id="292" r:id="rId40"/>
    <p:sldId id="342" r:id="rId41"/>
    <p:sldId id="293" r:id="rId42"/>
    <p:sldId id="294" r:id="rId43"/>
    <p:sldId id="273" r:id="rId44"/>
    <p:sldId id="309" r:id="rId45"/>
    <p:sldId id="310" r:id="rId46"/>
    <p:sldId id="311" r:id="rId47"/>
    <p:sldId id="312" r:id="rId48"/>
    <p:sldId id="316" r:id="rId49"/>
    <p:sldId id="318" r:id="rId50"/>
    <p:sldId id="350" r:id="rId51"/>
    <p:sldId id="329" r:id="rId52"/>
    <p:sldId id="319" r:id="rId53"/>
    <p:sldId id="320" r:id="rId54"/>
    <p:sldId id="321" r:id="rId55"/>
    <p:sldId id="315" r:id="rId56"/>
    <p:sldId id="313" r:id="rId57"/>
    <p:sldId id="314" r:id="rId58"/>
    <p:sldId id="330" r:id="rId59"/>
    <p:sldId id="331" r:id="rId60"/>
    <p:sldId id="333" r:id="rId61"/>
    <p:sldId id="334" r:id="rId62"/>
    <p:sldId id="332" r:id="rId63"/>
    <p:sldId id="335" r:id="rId64"/>
    <p:sldId id="336" r:id="rId65"/>
    <p:sldId id="337" r:id="rId66"/>
    <p:sldId id="338" r:id="rId67"/>
    <p:sldId id="340" r:id="rId68"/>
    <p:sldId id="351" r:id="rId69"/>
    <p:sldId id="339" r:id="rId70"/>
    <p:sldId id="352" r:id="rId71"/>
    <p:sldId id="353" r:id="rId72"/>
    <p:sldId id="354" r:id="rId7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71" autoAdjust="0"/>
  </p:normalViewPr>
  <p:slideViewPr>
    <p:cSldViewPr>
      <p:cViewPr varScale="1">
        <p:scale>
          <a:sx n="70" d="100"/>
          <a:sy n="70" d="100"/>
        </p:scale>
        <p:origin x="-1104" y="-90"/>
      </p:cViewPr>
      <p:guideLst>
        <p:guide orient="horz" pos="4292"/>
        <p:guide/>
      </p:guideLst>
    </p:cSldViewPr>
  </p:slideViewPr>
  <p:notesTextViewPr>
    <p:cViewPr>
      <p:scale>
        <a:sx n="1" d="1"/>
        <a:sy n="1" d="1"/>
      </p:scale>
      <p:origin x="0" y="0"/>
    </p:cViewPr>
  </p:notesTextViewPr>
  <p:sorterViewPr>
    <p:cViewPr>
      <p:scale>
        <a:sx n="66" d="100"/>
        <a:sy n="66" d="100"/>
      </p:scale>
      <p:origin x="0" y="58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AE7B82-F79C-494D-B008-C7010D38F96D}" type="datetimeFigureOut">
              <a:rPr lang="es-CL" smtClean="0"/>
              <a:t>23-11-2015</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2C3609-7508-4319-BF41-B22841C0AF5F}" type="slidenum">
              <a:rPr lang="es-CL" smtClean="0"/>
              <a:t>‹Nº›</a:t>
            </a:fld>
            <a:endParaRPr lang="es-CL"/>
          </a:p>
        </p:txBody>
      </p:sp>
    </p:spTree>
    <p:extLst>
      <p:ext uri="{BB962C8B-B14F-4D97-AF65-F5344CB8AC3E}">
        <p14:creationId xmlns:p14="http://schemas.microsoft.com/office/powerpoint/2010/main" val="353249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7C46BC9-E16E-46E7-82AD-E4B694A03568}" type="datetimeFigureOut">
              <a:rPr lang="es-CL" smtClean="0"/>
              <a:pPr/>
              <a:t>23-11-2015</a:t>
            </a:fld>
            <a:endParaRPr lang="es-CL"/>
          </a:p>
        </p:txBody>
      </p:sp>
      <p:sp>
        <p:nvSpPr>
          <p:cNvPr id="5" name="Footer Placeholder 4"/>
          <p:cNvSpPr>
            <a:spLocks noGrp="1"/>
          </p:cNvSpPr>
          <p:nvPr>
            <p:ph type="ftr" sz="quarter" idx="11"/>
          </p:nvPr>
        </p:nvSpPr>
        <p:spPr/>
        <p:txBody>
          <a:bodyPr/>
          <a:lstStyle/>
          <a:p>
            <a:endParaRPr lang="es-CL"/>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4AB7D4F-3386-449B-8C09-AFCE81BD5A0B}" type="slidenum">
              <a:rPr lang="es-CL" smtClean="0"/>
              <a:pPr/>
              <a:t>‹Nº›</a:t>
            </a:fld>
            <a:endParaRPr lang="es-CL"/>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7C46BC9-E16E-46E7-82AD-E4B694A03568}" type="datetimeFigureOut">
              <a:rPr lang="es-CL" smtClean="0"/>
              <a:pPr/>
              <a:t>23-11-2015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7C46BC9-E16E-46E7-82AD-E4B694A03568}" type="datetimeFigureOut">
              <a:rPr lang="es-CL" smtClean="0"/>
              <a:pPr/>
              <a:t>23-11-2015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7C46BC9-E16E-46E7-82AD-E4B694A03568}" type="datetimeFigureOut">
              <a:rPr lang="es-CL" smtClean="0"/>
              <a:pPr/>
              <a:t>23-11-2015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7C46BC9-E16E-46E7-82AD-E4B694A03568}" type="datetimeFigureOut">
              <a:rPr lang="es-CL" smtClean="0"/>
              <a:pPr/>
              <a:t>23-11-2015</a:t>
            </a:fld>
            <a:endParaRPr lang="es-CL"/>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34AB7D4F-3386-449B-8C09-AFCE81BD5A0B}" type="slidenum">
              <a:rPr lang="es-CL" smtClean="0"/>
              <a:pPr/>
              <a:t>‹Nº›</a:t>
            </a:fld>
            <a:endParaRPr lang="es-CL"/>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7C46BC9-E16E-46E7-82AD-E4B694A03568}" type="datetimeFigureOut">
              <a:rPr lang="es-CL" smtClean="0"/>
              <a:pPr/>
              <a:t>23-11-2015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7C46BC9-E16E-46E7-82AD-E4B694A03568}" type="datetimeFigureOut">
              <a:rPr lang="es-CL" smtClean="0"/>
              <a:pPr/>
              <a:t>23-11-2015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7C46BC9-E16E-46E7-82AD-E4B694A03568}" type="datetimeFigureOut">
              <a:rPr lang="es-CL" smtClean="0"/>
              <a:pPr/>
              <a:t>23-11-2015</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7C46BC9-E16E-46E7-82AD-E4B694A03568}" type="datetimeFigureOut">
              <a:rPr lang="es-CL" smtClean="0"/>
              <a:pPr/>
              <a:t>23-11-2015</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34AB7D4F-3386-449B-8C09-AFCE81BD5A0B}"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7C46BC9-E16E-46E7-82AD-E4B694A03568}" type="datetimeFigureOut">
              <a:rPr lang="es-CL" smtClean="0"/>
              <a:pPr/>
              <a:t>23-11-2015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34AB7D4F-3386-449B-8C09-AFCE81BD5A0B}" type="slidenum">
              <a:rPr lang="es-CL" smtClean="0"/>
              <a:pPr/>
              <a:t>‹Nº›</a:t>
            </a:fld>
            <a:endParaRPr lang="es-CL"/>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47C46BC9-E16E-46E7-82AD-E4B694A03568}" type="datetimeFigureOut">
              <a:rPr lang="es-CL" smtClean="0"/>
              <a:pPr/>
              <a:t>23-11-2015</a:t>
            </a:fld>
            <a:endParaRPr lang="es-CL"/>
          </a:p>
        </p:txBody>
      </p:sp>
      <p:sp>
        <p:nvSpPr>
          <p:cNvPr id="7" name="Slide Number Placeholder 6"/>
          <p:cNvSpPr>
            <a:spLocks noGrp="1"/>
          </p:cNvSpPr>
          <p:nvPr>
            <p:ph type="sldNum" sz="quarter" idx="12"/>
          </p:nvPr>
        </p:nvSpPr>
        <p:spPr/>
        <p:txBody>
          <a:bodyPr/>
          <a:lstStyle/>
          <a:p>
            <a:fld id="{34AB7D4F-3386-449B-8C09-AFCE81BD5A0B}" type="slidenum">
              <a:rPr lang="es-CL" smtClean="0"/>
              <a:pPr/>
              <a:t>‹Nº›</a:t>
            </a:fld>
            <a:endParaRPr lang="es-CL"/>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CL"/>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7C46BC9-E16E-46E7-82AD-E4B694A03568}" type="datetimeFigureOut">
              <a:rPr lang="es-CL" smtClean="0"/>
              <a:pPr/>
              <a:t>23-11-2015</a:t>
            </a:fld>
            <a:endParaRPr lang="es-C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C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4AB7D4F-3386-449B-8C09-AFCE81BD5A0B}" type="slidenum">
              <a:rPr lang="es-CL" smtClean="0"/>
              <a:pPr/>
              <a:t>‹Nº›</a:t>
            </a:fld>
            <a:endParaRPr lang="es-CL"/>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enrique.toutin@uac.cl"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l/url?sa=i&amp;rct=j&amp;q=&amp;esrc=s&amp;frm=1&amp;source=images&amp;cd=&amp;cad=rja&amp;docid=WT0c5t9dj9cUUM&amp;tbnid=iGakPbBycHrtUM:&amp;ved=0CAUQjRw&amp;url=http://www.minerasancristobal.com/es/como-lo-hacemos/tecnologia-y-su-enfoque/metodo-de-explotacion&amp;ei=HYEVUoKqF-GaiALdyYDABg&amp;bvm=bv.51156542,d.cGE&amp;psig=AFQjCNF4cfPsYg9J6YoUDGuxMQNBr6b3FQ&amp;ust=1377227331432685"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odelco.cl/educa/divisiones/definiciones/s.html" TargetMode="External"/><Relationship Id="rId2" Type="http://schemas.openxmlformats.org/officeDocument/2006/relationships/hyperlink" Target="http://www.codelco.cl/educa/divisiones/definiciones/m.html"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odelco.cl/educa/divisiones/definiciones/g.html"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476672"/>
            <a:ext cx="7620000" cy="609600"/>
          </a:xfrm>
        </p:spPr>
        <p:txBody>
          <a:bodyPr lIns="92075" tIns="46038" rIns="92075" bIns="46038" rtlCol="0">
            <a:noAutofit/>
          </a:bodyPr>
          <a:lstStyle/>
          <a:p>
            <a:pPr eaLnBrk="1" fontAlgn="auto" hangingPunct="1">
              <a:spcAft>
                <a:spcPts val="0"/>
              </a:spcAft>
              <a:defRPr/>
            </a:pPr>
            <a:r>
              <a:rPr lang="es-ES_tradnl" sz="2400" b="1" dirty="0" smtClean="0">
                <a:solidFill>
                  <a:srgbClr val="000099"/>
                </a:solidFill>
                <a:effectLst>
                  <a:outerShdw blurRad="38100" dist="38100" dir="2700000" algn="tl">
                    <a:srgbClr val="000000"/>
                  </a:outerShdw>
                </a:effectLst>
                <a:latin typeface="Arial Black" pitchFamily="34" charset="0"/>
              </a:rPr>
              <a:t>METODOS DE EXPLOTACION II</a:t>
            </a:r>
            <a:br>
              <a:rPr lang="es-ES_tradnl" sz="2400" b="1" dirty="0" smtClean="0">
                <a:solidFill>
                  <a:srgbClr val="000099"/>
                </a:solidFill>
                <a:effectLst>
                  <a:outerShdw blurRad="38100" dist="38100" dir="2700000" algn="tl">
                    <a:srgbClr val="000000"/>
                  </a:outerShdw>
                </a:effectLst>
                <a:latin typeface="Arial Black" pitchFamily="34" charset="0"/>
              </a:rPr>
            </a:br>
            <a:r>
              <a:rPr lang="es-ES_tradnl" sz="1900" b="1" dirty="0" smtClean="0">
                <a:solidFill>
                  <a:srgbClr val="000099"/>
                </a:solidFill>
                <a:effectLst>
                  <a:outerShdw blurRad="38100" dist="38100" dir="2700000" algn="tl">
                    <a:srgbClr val="000000"/>
                  </a:outerShdw>
                </a:effectLst>
                <a:latin typeface="Arial Black" pitchFamily="34" charset="0"/>
              </a:rPr>
              <a:t>UNIDAD </a:t>
            </a:r>
            <a:r>
              <a:rPr lang="es-ES_tradnl" sz="1900" b="1" dirty="0" err="1" smtClean="0">
                <a:solidFill>
                  <a:srgbClr val="000099"/>
                </a:solidFill>
                <a:effectLst>
                  <a:outerShdw blurRad="38100" dist="38100" dir="2700000" algn="tl">
                    <a:srgbClr val="000000"/>
                  </a:outerShdw>
                </a:effectLst>
                <a:latin typeface="Arial Black" pitchFamily="34" charset="0"/>
              </a:rPr>
              <a:t>iI</a:t>
            </a:r>
            <a:r>
              <a:rPr lang="es-ES_tradnl" sz="1900" b="1" dirty="0" smtClean="0">
                <a:solidFill>
                  <a:srgbClr val="000099"/>
                </a:solidFill>
                <a:effectLst>
                  <a:outerShdw blurRad="38100" dist="38100" dir="2700000" algn="tl">
                    <a:srgbClr val="000000"/>
                  </a:outerShdw>
                </a:effectLst>
                <a:latin typeface="Arial Black" pitchFamily="34" charset="0"/>
              </a:rPr>
              <a:t> y V: procesos de planificación minera</a:t>
            </a:r>
          </a:p>
        </p:txBody>
      </p:sp>
      <p:sp>
        <p:nvSpPr>
          <p:cNvPr id="2051" name="Rectangle 3"/>
          <p:cNvSpPr>
            <a:spLocks noChangeArrowheads="1"/>
          </p:cNvSpPr>
          <p:nvPr/>
        </p:nvSpPr>
        <p:spPr bwMode="auto">
          <a:xfrm>
            <a:off x="1524000" y="5281636"/>
            <a:ext cx="6248400" cy="1504950"/>
          </a:xfrm>
          <a:prstGeom prst="rect">
            <a:avLst/>
          </a:prstGeom>
          <a:noFill/>
          <a:ln w="9525">
            <a:noFill/>
            <a:miter lim="800000"/>
            <a:headEnd/>
            <a:tailEnd/>
          </a:ln>
        </p:spPr>
        <p:txBody>
          <a:bodyPr lIns="92075" tIns="46038" rIns="92075" bIns="46038">
            <a:spAutoFit/>
          </a:bodyPr>
          <a:lstStyle/>
          <a:p>
            <a:pPr marL="381000" indent="-381000" algn="ctr" eaLnBrk="0" hangingPunct="0">
              <a:lnSpc>
                <a:spcPct val="170000"/>
              </a:lnSpc>
              <a:buClr>
                <a:srgbClr val="FF0000"/>
              </a:buClr>
              <a:buSzPct val="120000"/>
            </a:pPr>
            <a:r>
              <a:rPr lang="es-ES_tradnl" sz="1800" b="1" dirty="0">
                <a:solidFill>
                  <a:srgbClr val="000099"/>
                </a:solidFill>
                <a:latin typeface="Arial" charset="0"/>
              </a:rPr>
              <a:t>MAURICIO BELMONTE LERMA</a:t>
            </a:r>
          </a:p>
          <a:p>
            <a:pPr marL="381000" indent="-381000" algn="ctr" eaLnBrk="0" hangingPunct="0">
              <a:lnSpc>
                <a:spcPct val="170000"/>
              </a:lnSpc>
              <a:buClr>
                <a:srgbClr val="FF0000"/>
              </a:buClr>
              <a:buSzPct val="120000"/>
            </a:pPr>
            <a:r>
              <a:rPr lang="es-ES_tradnl" sz="1800" b="1" dirty="0">
                <a:solidFill>
                  <a:srgbClr val="000099"/>
                </a:solidFill>
                <a:latin typeface="Arial" charset="0"/>
              </a:rPr>
              <a:t>INGENIERO </a:t>
            </a:r>
            <a:r>
              <a:rPr lang="es-ES_tradnl" sz="1800" b="1" dirty="0" smtClean="0">
                <a:solidFill>
                  <a:srgbClr val="000099"/>
                </a:solidFill>
                <a:latin typeface="Arial" charset="0"/>
              </a:rPr>
              <a:t> CIVIL  DE  MINAS</a:t>
            </a:r>
            <a:endParaRPr lang="es-ES_tradnl" sz="1800" b="1" dirty="0">
              <a:solidFill>
                <a:srgbClr val="000099"/>
              </a:solidFill>
              <a:latin typeface="Arial" charset="0"/>
            </a:endParaRPr>
          </a:p>
          <a:p>
            <a:pPr marL="381000" indent="-381000" algn="ctr" eaLnBrk="0" hangingPunct="0">
              <a:lnSpc>
                <a:spcPct val="170000"/>
              </a:lnSpc>
              <a:buClr>
                <a:srgbClr val="FF0000"/>
              </a:buClr>
              <a:buSzPct val="120000"/>
            </a:pPr>
            <a:r>
              <a:rPr lang="es-ES_tradnl" sz="1800" b="1" dirty="0">
                <a:solidFill>
                  <a:srgbClr val="000099"/>
                </a:solidFill>
                <a:latin typeface="Arial" charset="0"/>
              </a:rPr>
              <a:t>EMAIL: </a:t>
            </a:r>
            <a:r>
              <a:rPr lang="es-ES_tradnl" sz="1800" b="1" dirty="0" smtClean="0">
                <a:solidFill>
                  <a:srgbClr val="000099"/>
                </a:solidFill>
                <a:latin typeface="Arial" charset="0"/>
              </a:rPr>
              <a:t>mr_belmonte</a:t>
            </a:r>
            <a:r>
              <a:rPr lang="es-ES_tradnl" sz="1800" b="1" dirty="0" smtClean="0">
                <a:solidFill>
                  <a:srgbClr val="000099"/>
                </a:solidFill>
                <a:latin typeface="Arial" charset="0"/>
                <a:hlinkClick r:id="rId2"/>
              </a:rPr>
              <a:t>@hotmail.com</a:t>
            </a:r>
            <a:endParaRPr lang="es-ES_tradnl" sz="1800" b="1" dirty="0">
              <a:solidFill>
                <a:srgbClr val="000099"/>
              </a:solidFill>
              <a:latin typeface="Arial" charset="0"/>
            </a:endParaRPr>
          </a:p>
        </p:txBody>
      </p:sp>
      <p:pic>
        <p:nvPicPr>
          <p:cNvPr id="2052" name="Picture 5"/>
          <p:cNvPicPr>
            <a:picLocks noChangeAspect="1" noChangeArrowheads="1"/>
          </p:cNvPicPr>
          <p:nvPr/>
        </p:nvPicPr>
        <p:blipFill>
          <a:blip r:embed="rId3" cstate="print"/>
          <a:srcRect/>
          <a:stretch>
            <a:fillRect/>
          </a:stretch>
        </p:blipFill>
        <p:spPr bwMode="auto">
          <a:xfrm>
            <a:off x="857250" y="1643075"/>
            <a:ext cx="7215188" cy="3643313"/>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dirty="0" smtClean="0">
                <a:solidFill>
                  <a:schemeClr val="accent1">
                    <a:lumMod val="75000"/>
                  </a:schemeClr>
                </a:solidFill>
                <a:effectLst>
                  <a:outerShdw blurRad="38100" dist="38100" dir="2700000" algn="tl">
                    <a:srgbClr val="000000"/>
                  </a:outerShdw>
                </a:effectLst>
                <a:latin typeface="+mj-lt"/>
              </a:rPr>
              <a:t>DETERMINACION  DE  LOS  LIMITES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106779" y="1700808"/>
            <a:ext cx="8929717" cy="4893647"/>
          </a:xfrm>
          <a:prstGeom prst="rect">
            <a:avLst/>
          </a:prstGeom>
          <a:noFill/>
          <a:ln w="9525">
            <a:noFill/>
            <a:miter lim="800000"/>
            <a:headEnd/>
            <a:tailEnd/>
          </a:ln>
        </p:spPr>
        <p:txBody>
          <a:bodyPr wrap="square">
            <a:spAutoFit/>
          </a:bodyPr>
          <a:lstStyle/>
          <a:p>
            <a:pPr algn="just"/>
            <a:r>
              <a:rPr lang="es-CL" sz="2400" dirty="0" smtClean="0">
                <a:solidFill>
                  <a:srgbClr val="0070C0"/>
                </a:solidFill>
              </a:rPr>
              <a:t>Con la información completa de la etapa III, se decide el sistema de explotación a utilizar.</a:t>
            </a:r>
          </a:p>
          <a:p>
            <a:pPr algn="just"/>
            <a:endParaRPr lang="es-CL" sz="2400" dirty="0" smtClean="0">
              <a:solidFill>
                <a:srgbClr val="0070C0"/>
              </a:solidFill>
            </a:endParaRPr>
          </a:p>
          <a:p>
            <a:pPr algn="just"/>
            <a:r>
              <a:rPr lang="es-CL" sz="2400" b="1" dirty="0" smtClean="0">
                <a:solidFill>
                  <a:srgbClr val="0070C0"/>
                </a:solidFill>
              </a:rPr>
              <a:t>Método de Explotación: Cielo Abierto</a:t>
            </a:r>
          </a:p>
          <a:p>
            <a:pPr algn="just"/>
            <a:r>
              <a:rPr lang="es-CL" sz="2400" dirty="0" smtClean="0">
                <a:solidFill>
                  <a:srgbClr val="0070C0"/>
                </a:solidFill>
              </a:rPr>
              <a:t> </a:t>
            </a:r>
          </a:p>
          <a:p>
            <a:r>
              <a:rPr lang="es-ES" sz="2400" dirty="0">
                <a:solidFill>
                  <a:srgbClr val="0070C0"/>
                </a:solidFill>
              </a:rPr>
              <a:t>Principal restricción operacional del </a:t>
            </a:r>
            <a:r>
              <a:rPr lang="es-ES" sz="2400" dirty="0" err="1">
                <a:solidFill>
                  <a:srgbClr val="0070C0"/>
                </a:solidFill>
              </a:rPr>
              <a:t>Pit</a:t>
            </a:r>
            <a:r>
              <a:rPr lang="es-ES" sz="2400" dirty="0">
                <a:solidFill>
                  <a:srgbClr val="0070C0"/>
                </a:solidFill>
              </a:rPr>
              <a:t>:</a:t>
            </a:r>
          </a:p>
          <a:p>
            <a:r>
              <a:rPr lang="es-ES" sz="2400" b="1" dirty="0">
                <a:solidFill>
                  <a:srgbClr val="0070C0"/>
                </a:solidFill>
              </a:rPr>
              <a:t>Garantizar la estabilidad de los sectores en </a:t>
            </a:r>
            <a:r>
              <a:rPr lang="es-ES" sz="2400" b="1" dirty="0" smtClean="0">
                <a:solidFill>
                  <a:srgbClr val="0070C0"/>
                </a:solidFill>
              </a:rPr>
              <a:t>explotación</a:t>
            </a:r>
          </a:p>
          <a:p>
            <a:endParaRPr lang="es-ES" sz="2400" b="1" dirty="0">
              <a:solidFill>
                <a:srgbClr val="0070C0"/>
              </a:solidFill>
            </a:endParaRPr>
          </a:p>
          <a:p>
            <a:r>
              <a:rPr lang="es-ES" sz="2400" b="1" dirty="0">
                <a:solidFill>
                  <a:srgbClr val="0070C0"/>
                </a:solidFill>
              </a:rPr>
              <a:t>Parámetros geométricos relevantes del </a:t>
            </a:r>
            <a:r>
              <a:rPr lang="es-ES" sz="2400" b="1" dirty="0" err="1">
                <a:solidFill>
                  <a:srgbClr val="0070C0"/>
                </a:solidFill>
              </a:rPr>
              <a:t>Pit</a:t>
            </a:r>
            <a:r>
              <a:rPr lang="es-ES" sz="2400" b="1" dirty="0">
                <a:solidFill>
                  <a:srgbClr val="0070C0"/>
                </a:solidFill>
              </a:rPr>
              <a:t>: los ángulos de talud</a:t>
            </a:r>
          </a:p>
          <a:p>
            <a:r>
              <a:rPr lang="es-ES" sz="2400" dirty="0">
                <a:solidFill>
                  <a:srgbClr val="0070C0"/>
                </a:solidFill>
              </a:rPr>
              <a:t>Hay un gran número de ángulos en el desarrollo de un </a:t>
            </a:r>
            <a:r>
              <a:rPr lang="es-ES" sz="2400" dirty="0" err="1">
                <a:solidFill>
                  <a:srgbClr val="0070C0"/>
                </a:solidFill>
              </a:rPr>
              <a:t>Pit</a:t>
            </a:r>
            <a:r>
              <a:rPr lang="es-ES" sz="2400" dirty="0">
                <a:solidFill>
                  <a:srgbClr val="0070C0"/>
                </a:solidFill>
              </a:rPr>
              <a:t> y que deben ser considerados:</a:t>
            </a:r>
          </a:p>
          <a:p>
            <a:r>
              <a:rPr lang="es-ES" sz="2400" dirty="0">
                <a:solidFill>
                  <a:srgbClr val="0070C0"/>
                </a:solidFill>
              </a:rPr>
              <a:t>- durante toda la vida del proyecto</a:t>
            </a:r>
            <a:endParaRPr lang="es-CL"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dirty="0" smtClean="0">
                <a:solidFill>
                  <a:schemeClr val="accent1">
                    <a:lumMod val="75000"/>
                  </a:schemeClr>
                </a:solidFill>
                <a:effectLst>
                  <a:outerShdw blurRad="38100" dist="38100" dir="2700000" algn="tl">
                    <a:srgbClr val="000000"/>
                  </a:outerShdw>
                </a:effectLst>
                <a:latin typeface="+mj-lt"/>
              </a:rPr>
              <a:t>DETERMINACION  DE  LOS  LIMITES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106779" y="1988840"/>
            <a:ext cx="8929717" cy="4154984"/>
          </a:xfrm>
          <a:prstGeom prst="rect">
            <a:avLst/>
          </a:prstGeom>
          <a:noFill/>
          <a:ln w="9525">
            <a:noFill/>
            <a:miter lim="800000"/>
            <a:headEnd/>
            <a:tailEnd/>
          </a:ln>
        </p:spPr>
        <p:txBody>
          <a:bodyPr wrap="square">
            <a:spAutoFit/>
          </a:bodyPr>
          <a:lstStyle/>
          <a:p>
            <a:r>
              <a:rPr lang="es-ES" sz="2400" b="1" dirty="0">
                <a:solidFill>
                  <a:srgbClr val="0070C0"/>
                </a:solidFill>
              </a:rPr>
              <a:t>Importancia de los ángulos de Talud</a:t>
            </a:r>
            <a:r>
              <a:rPr lang="es-ES" sz="2400" dirty="0">
                <a:solidFill>
                  <a:srgbClr val="0070C0"/>
                </a:solidFill>
              </a:rPr>
              <a:t>. Los ángulos de talud </a:t>
            </a:r>
            <a:r>
              <a:rPr lang="es-ES" sz="2400" dirty="0" smtClean="0">
                <a:solidFill>
                  <a:srgbClr val="0070C0"/>
                </a:solidFill>
              </a:rPr>
              <a:t>mas importantes son: Rajo Final y </a:t>
            </a:r>
            <a:r>
              <a:rPr lang="es-ES" sz="2400" dirty="0">
                <a:solidFill>
                  <a:srgbClr val="0070C0"/>
                </a:solidFill>
              </a:rPr>
              <a:t>al del </a:t>
            </a:r>
            <a:r>
              <a:rPr lang="es-ES" sz="2400" dirty="0" smtClean="0">
                <a:solidFill>
                  <a:srgbClr val="0070C0"/>
                </a:solidFill>
              </a:rPr>
              <a:t>Banco. Estos  </a:t>
            </a:r>
            <a:r>
              <a:rPr lang="es-ES" sz="2400" dirty="0">
                <a:solidFill>
                  <a:srgbClr val="0070C0"/>
                </a:solidFill>
              </a:rPr>
              <a:t>tienen gran importancia en la determinación de los límites del rajo y los planes </a:t>
            </a:r>
            <a:r>
              <a:rPr lang="es-ES" sz="2400" dirty="0" smtClean="0">
                <a:solidFill>
                  <a:srgbClr val="0070C0"/>
                </a:solidFill>
              </a:rPr>
              <a:t>de </a:t>
            </a:r>
            <a:r>
              <a:rPr lang="es-CL" sz="2400" dirty="0" smtClean="0">
                <a:solidFill>
                  <a:srgbClr val="0070C0"/>
                </a:solidFill>
              </a:rPr>
              <a:t>explotación </a:t>
            </a:r>
            <a:r>
              <a:rPr lang="es-CL" sz="2400" dirty="0">
                <a:solidFill>
                  <a:srgbClr val="0070C0"/>
                </a:solidFill>
              </a:rPr>
              <a:t>del yacimiento.</a:t>
            </a:r>
          </a:p>
          <a:p>
            <a:endParaRPr lang="es-ES" sz="2400" b="1" dirty="0" smtClean="0">
              <a:solidFill>
                <a:srgbClr val="0070C0"/>
              </a:solidFill>
            </a:endParaRPr>
          </a:p>
          <a:p>
            <a:r>
              <a:rPr lang="es-ES" sz="2400" b="1" dirty="0" smtClean="0">
                <a:solidFill>
                  <a:srgbClr val="0070C0"/>
                </a:solidFill>
              </a:rPr>
              <a:t>Ambos </a:t>
            </a:r>
            <a:r>
              <a:rPr lang="es-ES" sz="2400" b="1" dirty="0">
                <a:solidFill>
                  <a:srgbClr val="0070C0"/>
                </a:solidFill>
              </a:rPr>
              <a:t>ángulos</a:t>
            </a:r>
            <a:r>
              <a:rPr lang="es-ES" sz="2400" dirty="0">
                <a:solidFill>
                  <a:srgbClr val="0070C0"/>
                </a:solidFill>
              </a:rPr>
              <a:t> son elegidos de tal manera que puedan satisfacer tanto las condiciones </a:t>
            </a:r>
            <a:r>
              <a:rPr lang="es-ES" sz="2400" dirty="0" smtClean="0">
                <a:solidFill>
                  <a:srgbClr val="0070C0"/>
                </a:solidFill>
              </a:rPr>
              <a:t>de estabilidad </a:t>
            </a:r>
            <a:r>
              <a:rPr lang="es-ES" sz="2400" dirty="0">
                <a:solidFill>
                  <a:srgbClr val="0070C0"/>
                </a:solidFill>
              </a:rPr>
              <a:t>de las paredes como los resultados económicos de la explotación del yacimiento. </a:t>
            </a:r>
            <a:r>
              <a:rPr lang="es-ES" sz="2400" dirty="0" smtClean="0">
                <a:solidFill>
                  <a:srgbClr val="0070C0"/>
                </a:solidFill>
              </a:rPr>
              <a:t>El ángulo </a:t>
            </a:r>
            <a:r>
              <a:rPr lang="es-ES" sz="2400" dirty="0">
                <a:solidFill>
                  <a:srgbClr val="0070C0"/>
                </a:solidFill>
              </a:rPr>
              <a:t>de talud de los bancos </a:t>
            </a:r>
            <a:r>
              <a:rPr lang="es-ES" sz="2400" dirty="0" smtClean="0">
                <a:solidFill>
                  <a:srgbClr val="0070C0"/>
                </a:solidFill>
              </a:rPr>
              <a:t>deben </a:t>
            </a:r>
            <a:r>
              <a:rPr lang="es-ES" sz="2400" dirty="0">
                <a:solidFill>
                  <a:srgbClr val="0070C0"/>
                </a:solidFill>
              </a:rPr>
              <a:t>satisfacer las condiciones de seguridad para </a:t>
            </a:r>
            <a:r>
              <a:rPr lang="es-ES" sz="2400" dirty="0" smtClean="0">
                <a:solidFill>
                  <a:srgbClr val="0070C0"/>
                </a:solidFill>
              </a:rPr>
              <a:t>los </a:t>
            </a:r>
            <a:r>
              <a:rPr lang="es-CL" sz="2400" dirty="0" smtClean="0">
                <a:solidFill>
                  <a:srgbClr val="0070C0"/>
                </a:solidFill>
              </a:rPr>
              <a:t>equipos </a:t>
            </a:r>
            <a:r>
              <a:rPr lang="es-CL" sz="2400" dirty="0">
                <a:solidFill>
                  <a:srgbClr val="0070C0"/>
                </a:solidFill>
              </a:rPr>
              <a:t>y trabajadores</a:t>
            </a:r>
            <a:r>
              <a:rPr lang="es-CL" sz="2400" dirty="0" smtClean="0">
                <a:solidFill>
                  <a:srgbClr val="0070C0"/>
                </a:solidFill>
              </a:rPr>
              <a:t>.</a:t>
            </a:r>
            <a:endParaRPr lang="es-CL" sz="2400" dirty="0">
              <a:solidFill>
                <a:srgbClr val="0070C0"/>
              </a:solidFill>
            </a:endParaRPr>
          </a:p>
        </p:txBody>
      </p:sp>
    </p:spTree>
    <p:extLst>
      <p:ext uri="{BB962C8B-B14F-4D97-AF65-F5344CB8AC3E}">
        <p14:creationId xmlns:p14="http://schemas.microsoft.com/office/powerpoint/2010/main" val="410263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dirty="0" smtClean="0">
                <a:solidFill>
                  <a:schemeClr val="accent1">
                    <a:lumMod val="75000"/>
                  </a:schemeClr>
                </a:solidFill>
                <a:effectLst>
                  <a:outerShdw blurRad="38100" dist="38100" dir="2700000" algn="tl">
                    <a:srgbClr val="000000"/>
                  </a:outerShdw>
                </a:effectLst>
                <a:latin typeface="+mj-lt"/>
              </a:rPr>
              <a:t>DETERMINACION  DE  LOS  LIMITES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106779" y="1988840"/>
            <a:ext cx="8929717" cy="2308324"/>
          </a:xfrm>
          <a:prstGeom prst="rect">
            <a:avLst/>
          </a:prstGeom>
          <a:noFill/>
          <a:ln w="9525">
            <a:noFill/>
            <a:miter lim="800000"/>
            <a:headEnd/>
            <a:tailEnd/>
          </a:ln>
        </p:spPr>
        <p:txBody>
          <a:bodyPr wrap="square">
            <a:spAutoFit/>
          </a:bodyPr>
          <a:lstStyle/>
          <a:p>
            <a:r>
              <a:rPr lang="es-CL" sz="2400" b="1" dirty="0">
                <a:solidFill>
                  <a:srgbClr val="0070C0"/>
                </a:solidFill>
              </a:rPr>
              <a:t>Propósito de los bancos.</a:t>
            </a:r>
          </a:p>
          <a:p>
            <a:r>
              <a:rPr lang="es-ES" sz="2400" dirty="0">
                <a:solidFill>
                  <a:srgbClr val="0070C0"/>
                </a:solidFill>
              </a:rPr>
              <a:t>- Recibir el material que se desliza desde los niveles superiores y evitar que el mismo se</a:t>
            </a:r>
          </a:p>
          <a:p>
            <a:r>
              <a:rPr lang="es-CL" sz="2400" dirty="0">
                <a:solidFill>
                  <a:srgbClr val="0070C0"/>
                </a:solidFill>
              </a:rPr>
              <a:t>deslice hacia abajo.</a:t>
            </a:r>
          </a:p>
          <a:p>
            <a:r>
              <a:rPr lang="es-ES" sz="2400" dirty="0">
                <a:solidFill>
                  <a:srgbClr val="0070C0"/>
                </a:solidFill>
              </a:rPr>
              <a:t>- Evitar la caída de bolones hacia los niveles inferiores.</a:t>
            </a:r>
          </a:p>
          <a:p>
            <a:r>
              <a:rPr lang="es-CL" sz="2400" dirty="0">
                <a:solidFill>
                  <a:srgbClr val="0070C0"/>
                </a:solidFill>
              </a:rPr>
              <a:t>- Lograr la mayor rentabilidad</a:t>
            </a:r>
            <a:r>
              <a:rPr lang="es-CL" sz="2400" dirty="0" smtClean="0">
                <a:solidFill>
                  <a:srgbClr val="0070C0"/>
                </a:solidFill>
              </a:rPr>
              <a:t>.</a:t>
            </a:r>
            <a:endParaRPr lang="es-CL" sz="2400" dirty="0">
              <a:solidFill>
                <a:srgbClr val="0070C0"/>
              </a:solidFill>
            </a:endParaRPr>
          </a:p>
        </p:txBody>
      </p:sp>
    </p:spTree>
    <p:extLst>
      <p:ext uri="{BB962C8B-B14F-4D97-AF65-F5344CB8AC3E}">
        <p14:creationId xmlns:p14="http://schemas.microsoft.com/office/powerpoint/2010/main" val="422849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dirty="0" smtClean="0">
                <a:solidFill>
                  <a:schemeClr val="accent1">
                    <a:lumMod val="75000"/>
                  </a:schemeClr>
                </a:solidFill>
                <a:effectLst>
                  <a:outerShdw blurRad="38100" dist="38100" dir="2700000" algn="tl">
                    <a:srgbClr val="000000"/>
                  </a:outerShdw>
                </a:effectLst>
                <a:latin typeface="+mj-lt"/>
              </a:rPr>
              <a:t>DETERMINACION  DE  LOS  LIMITES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106779" y="2310838"/>
            <a:ext cx="8929717" cy="3046988"/>
          </a:xfrm>
          <a:prstGeom prst="rect">
            <a:avLst/>
          </a:prstGeom>
          <a:noFill/>
          <a:ln w="9525">
            <a:noFill/>
            <a:miter lim="800000"/>
            <a:headEnd/>
            <a:tailEnd/>
          </a:ln>
        </p:spPr>
        <p:txBody>
          <a:bodyPr wrap="square">
            <a:spAutoFit/>
          </a:bodyPr>
          <a:lstStyle/>
          <a:p>
            <a:pPr algn="just"/>
            <a:r>
              <a:rPr lang="es-CL" sz="2400" dirty="0" smtClean="0">
                <a:solidFill>
                  <a:srgbClr val="0070C0"/>
                </a:solidFill>
              </a:rPr>
              <a:t>Por lo tanto con toda la información reunida, se define construir un </a:t>
            </a:r>
            <a:r>
              <a:rPr lang="es-CL" sz="2400" b="1" dirty="0" smtClean="0">
                <a:solidFill>
                  <a:srgbClr val="0070C0"/>
                </a:solidFill>
              </a:rPr>
              <a:t>modelo de bloques</a:t>
            </a:r>
            <a:r>
              <a:rPr lang="es-CL" sz="2400" dirty="0" smtClean="0">
                <a:solidFill>
                  <a:srgbClr val="0070C0"/>
                </a:solidFill>
              </a:rPr>
              <a:t> de un yacimiento hipotético de sulfuros masivos utilizando un software, basado en la interpretación geológica, la viabilidad, la planificación estratégica, la programación de los procesos a largo y corto plazo de las alternativas de producción y la capacidad requerida de la mina, lo que nos arroja el siguiente esquema.  </a:t>
            </a:r>
            <a:r>
              <a:rPr lang="es-CL" dirty="0" smtClean="0">
                <a:solidFill>
                  <a:srgbClr val="0070C0"/>
                </a:solidFill>
              </a:rPr>
              <a:t>   </a:t>
            </a:r>
            <a:endParaRPr lang="es-CL" dirty="0">
              <a:solidFill>
                <a:srgbClr val="0070C0"/>
              </a:solidFill>
            </a:endParaRPr>
          </a:p>
        </p:txBody>
      </p:sp>
    </p:spTree>
    <p:extLst>
      <p:ext uri="{BB962C8B-B14F-4D97-AF65-F5344CB8AC3E}">
        <p14:creationId xmlns:p14="http://schemas.microsoft.com/office/powerpoint/2010/main" val="115332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smtClean="0"/>
              <a:t>DETERMINACION DE SECUENCIA DE Explotación </a:t>
            </a:r>
            <a:endParaRPr lang="es-CL" sz="2800" b="1" dirty="0"/>
          </a:p>
        </p:txBody>
      </p:sp>
      <p:pic>
        <p:nvPicPr>
          <p:cNvPr id="17410" name="Picture 2" descr="http://www.editec.cl/mchilena/feb2003/Articulo/MAPTEK1.jpg"/>
          <p:cNvPicPr>
            <a:picLocks noChangeAspect="1" noChangeArrowheads="1"/>
          </p:cNvPicPr>
          <p:nvPr/>
        </p:nvPicPr>
        <p:blipFill>
          <a:blip r:embed="rId2" cstate="print"/>
          <a:srcRect/>
          <a:stretch>
            <a:fillRect/>
          </a:stretch>
        </p:blipFill>
        <p:spPr bwMode="auto">
          <a:xfrm>
            <a:off x="714348" y="2000240"/>
            <a:ext cx="7572428" cy="4286280"/>
          </a:xfrm>
          <a:prstGeom prst="rect">
            <a:avLst/>
          </a:prstGeom>
          <a:noFill/>
        </p:spPr>
      </p:pic>
    </p:spTree>
    <p:extLst>
      <p:ext uri="{BB962C8B-B14F-4D97-AF65-F5344CB8AC3E}">
        <p14:creationId xmlns:p14="http://schemas.microsoft.com/office/powerpoint/2010/main" val="4252558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smtClean="0"/>
              <a:t>TIPOS DE BLOQUES MINEROS </a:t>
            </a:r>
            <a:endParaRPr lang="es-CL" sz="28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828092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87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2204864"/>
            <a:ext cx="8064896" cy="2308324"/>
          </a:xfrm>
          <a:prstGeom prst="rect">
            <a:avLst/>
          </a:prstGeom>
        </p:spPr>
        <p:txBody>
          <a:bodyPr wrap="square">
            <a:spAutoFit/>
          </a:bodyPr>
          <a:lstStyle/>
          <a:p>
            <a:pPr algn="just"/>
            <a:r>
              <a:rPr lang="es-CL" sz="2400" dirty="0">
                <a:solidFill>
                  <a:srgbClr val="0070C0"/>
                </a:solidFill>
                <a:cs typeface="Aparajita" pitchFamily="34" charset="0"/>
              </a:rPr>
              <a:t>Este modelo de bloques consiste en una matriz tridimensional de bloques de dimensiones definidas por su largo, ancho y alto (altura de los bancos). Dicha altura será definida principalmente en función de las características del yacimiento y la elección de los equipos de </a:t>
            </a:r>
            <a:r>
              <a:rPr lang="es-CL" sz="2400" dirty="0" smtClean="0">
                <a:solidFill>
                  <a:srgbClr val="0070C0"/>
                </a:solidFill>
                <a:cs typeface="Aparajita" pitchFamily="34" charset="0"/>
              </a:rPr>
              <a:t>perforación. </a:t>
            </a:r>
            <a:endParaRPr lang="es-CL" sz="2400" dirty="0">
              <a:solidFill>
                <a:srgbClr val="0070C0"/>
              </a:solidFill>
              <a:cs typeface="Aparajita" pitchFamily="34" charset="0"/>
            </a:endParaRPr>
          </a:p>
        </p:txBody>
      </p:sp>
      <p:sp>
        <p:nvSpPr>
          <p:cNvPr id="4" name="3 Título"/>
          <p:cNvSpPr>
            <a:spLocks noGrp="1"/>
          </p:cNvSpPr>
          <p:nvPr>
            <p:ph type="title"/>
          </p:nvPr>
        </p:nvSpPr>
        <p:spPr>
          <a:xfrm>
            <a:off x="426128" y="451032"/>
            <a:ext cx="8260672" cy="954107"/>
          </a:xfrm>
          <a:prstGeom prst="rect">
            <a:avLst/>
          </a:prstGeom>
        </p:spPr>
        <p:txBody>
          <a:bodyPr wrap="square">
            <a:spAutoFit/>
          </a:bodyPr>
          <a:lstStyle/>
          <a:p>
            <a:pPr algn="ctr">
              <a:defRPr/>
            </a:pPr>
            <a:r>
              <a:rPr lang="es-ES_tradnl" sz="2800" dirty="0" smtClean="0">
                <a:solidFill>
                  <a:schemeClr val="accent1">
                    <a:lumMod val="75000"/>
                  </a:schemeClr>
                </a:solidFill>
                <a:effectLst>
                  <a:outerShdw blurRad="38100" dist="38100" dir="2700000" algn="tl">
                    <a:srgbClr val="000000"/>
                  </a:outerShdw>
                </a:effectLst>
                <a:latin typeface="+mj-lt"/>
              </a:rPr>
              <a:t>DETERMINACION  DE  SECUENCIA  DE EXPLOTACION</a:t>
            </a:r>
            <a:endParaRPr lang="es-CL" sz="2800" dirty="0">
              <a:solidFill>
                <a:schemeClr val="accent1">
                  <a:lumMod val="75000"/>
                </a:schemeClr>
              </a:solidFill>
              <a:latin typeface="+mj-lt"/>
            </a:endParaRPr>
          </a:p>
        </p:txBody>
      </p:sp>
    </p:spTree>
    <p:extLst>
      <p:ext uri="{BB962C8B-B14F-4D97-AF65-F5344CB8AC3E}">
        <p14:creationId xmlns:p14="http://schemas.microsoft.com/office/powerpoint/2010/main" val="2352244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smtClean="0"/>
              <a:t>DETERMINACION DE SECUENCIA DE Explotación </a:t>
            </a:r>
            <a:endParaRPr lang="es-CL" sz="2800" b="1" dirty="0"/>
          </a:p>
        </p:txBody>
      </p:sp>
      <p:pic>
        <p:nvPicPr>
          <p:cNvPr id="16386" name="Picture 2" descr="http://www.monografias.com/trabajos65/estimacion-recursos-reservas/estimacion-recursos-reservas_image038.gif"/>
          <p:cNvPicPr>
            <a:picLocks noChangeAspect="1" noChangeArrowheads="1"/>
          </p:cNvPicPr>
          <p:nvPr/>
        </p:nvPicPr>
        <p:blipFill>
          <a:blip r:embed="rId2" cstate="print"/>
          <a:srcRect/>
          <a:stretch>
            <a:fillRect/>
          </a:stretch>
        </p:blipFill>
        <p:spPr bwMode="auto">
          <a:xfrm>
            <a:off x="1000100" y="2400312"/>
            <a:ext cx="7143800" cy="3314704"/>
          </a:xfrm>
          <a:prstGeom prst="rect">
            <a:avLst/>
          </a:prstGeom>
          <a:noFill/>
        </p:spPr>
      </p:pic>
    </p:spTree>
    <p:extLst>
      <p:ext uri="{BB962C8B-B14F-4D97-AF65-F5344CB8AC3E}">
        <p14:creationId xmlns:p14="http://schemas.microsoft.com/office/powerpoint/2010/main" val="4208030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DETERMINACION DE SECUENCIA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34771" y="1678625"/>
            <a:ext cx="8929717" cy="4893647"/>
          </a:xfrm>
          <a:prstGeom prst="rect">
            <a:avLst/>
          </a:prstGeom>
          <a:noFill/>
          <a:ln w="9525">
            <a:noFill/>
            <a:miter lim="800000"/>
            <a:headEnd/>
            <a:tailEnd/>
          </a:ln>
        </p:spPr>
        <p:txBody>
          <a:bodyPr wrap="square">
            <a:spAutoFit/>
          </a:bodyPr>
          <a:lstStyle/>
          <a:p>
            <a:pPr algn="just"/>
            <a:r>
              <a:rPr lang="es-CL" sz="2400" dirty="0" smtClean="0">
                <a:solidFill>
                  <a:srgbClr val="0070C0"/>
                </a:solidFill>
              </a:rPr>
              <a:t>Lo primero es partir conociendo el modelo de bloques y en segundo lugar, los costos de explotación de cada bloque. Cada bloque definido debe tener la mejor y mayor cantidad de información. Entre ellas están:</a:t>
            </a:r>
          </a:p>
          <a:p>
            <a:pPr algn="just">
              <a:buFont typeface="Arial" pitchFamily="34" charset="0"/>
              <a:buChar char="•"/>
            </a:pPr>
            <a:r>
              <a:rPr lang="es-CL" sz="2400" dirty="0" smtClean="0">
                <a:solidFill>
                  <a:srgbClr val="0070C0"/>
                </a:solidFill>
              </a:rPr>
              <a:t> Ley</a:t>
            </a:r>
          </a:p>
          <a:p>
            <a:pPr algn="just">
              <a:buFont typeface="Arial" pitchFamily="34" charset="0"/>
              <a:buChar char="•"/>
            </a:pPr>
            <a:r>
              <a:rPr lang="es-CL" sz="2400" dirty="0" smtClean="0">
                <a:solidFill>
                  <a:srgbClr val="0070C0"/>
                </a:solidFill>
              </a:rPr>
              <a:t> Fino</a:t>
            </a:r>
          </a:p>
          <a:p>
            <a:pPr algn="just">
              <a:buFont typeface="Arial" pitchFamily="34" charset="0"/>
              <a:buChar char="•"/>
            </a:pPr>
            <a:r>
              <a:rPr lang="es-CL" sz="2400" dirty="0" smtClean="0">
                <a:solidFill>
                  <a:srgbClr val="0070C0"/>
                </a:solidFill>
              </a:rPr>
              <a:t> Costo</a:t>
            </a:r>
          </a:p>
          <a:p>
            <a:pPr algn="just">
              <a:buFont typeface="Arial" pitchFamily="34" charset="0"/>
              <a:buChar char="•"/>
            </a:pPr>
            <a:r>
              <a:rPr lang="es-CL" sz="2400" dirty="0" smtClean="0">
                <a:solidFill>
                  <a:srgbClr val="0070C0"/>
                </a:solidFill>
              </a:rPr>
              <a:t> Características geológicas</a:t>
            </a:r>
          </a:p>
          <a:p>
            <a:pPr algn="just">
              <a:buFont typeface="Arial" pitchFamily="34" charset="0"/>
              <a:buChar char="•"/>
            </a:pPr>
            <a:r>
              <a:rPr lang="es-CL" sz="2400" dirty="0" smtClean="0">
                <a:solidFill>
                  <a:srgbClr val="0070C0"/>
                </a:solidFill>
              </a:rPr>
              <a:t> Características geotécnicas (ángulo de talud que va entre los 40° y 45° y puede llegar hasta los 55°). </a:t>
            </a:r>
          </a:p>
          <a:p>
            <a:pPr algn="just">
              <a:buFont typeface="Arial" pitchFamily="34" charset="0"/>
              <a:buChar char="•"/>
            </a:pPr>
            <a:r>
              <a:rPr lang="es-CL" sz="2400" dirty="0" smtClean="0">
                <a:solidFill>
                  <a:srgbClr val="0070C0"/>
                </a:solidFill>
              </a:rPr>
              <a:t> Margen de utilidad (sobre el 10%)</a:t>
            </a:r>
          </a:p>
          <a:p>
            <a:pPr algn="just"/>
            <a:r>
              <a:rPr lang="es-CL" sz="2400" dirty="0" smtClean="0">
                <a:solidFill>
                  <a:srgbClr val="0070C0"/>
                </a:solidFill>
              </a:rPr>
              <a:t> Mientras mas información tenga, menor será mi nivel de riesgo.</a:t>
            </a:r>
            <a:endParaRPr lang="es-CL"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TRAZADO DE EXPANCIONES O FASES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34771" y="1964377"/>
            <a:ext cx="8929717" cy="4893647"/>
          </a:xfrm>
          <a:prstGeom prst="rect">
            <a:avLst/>
          </a:prstGeom>
          <a:noFill/>
          <a:ln w="9525">
            <a:noFill/>
            <a:miter lim="800000"/>
            <a:headEnd/>
            <a:tailEnd/>
          </a:ln>
        </p:spPr>
        <p:txBody>
          <a:bodyPr wrap="square">
            <a:spAutoFit/>
          </a:bodyPr>
          <a:lstStyle/>
          <a:p>
            <a:pPr algn="just"/>
            <a:r>
              <a:rPr lang="es-CL" sz="2400" dirty="0" smtClean="0">
                <a:solidFill>
                  <a:srgbClr val="0070C0"/>
                </a:solidFill>
              </a:rPr>
              <a:t>Por donde debo partir el ejercicio ?.</a:t>
            </a:r>
          </a:p>
          <a:p>
            <a:pPr algn="just"/>
            <a:r>
              <a:rPr lang="es-CL" sz="2400" dirty="0" smtClean="0">
                <a:solidFill>
                  <a:srgbClr val="0070C0"/>
                </a:solidFill>
              </a:rPr>
              <a:t> Siempre debo partir por el bloque de mayor ley (debo escoger el mejor bloque al principio). La otra condición importante es que el bloque se encuentre lo mas cerca de la superficie (con el fin de generar el espacio rápido para los siguientes bloques y para obtener el mayor beneficio). La explotación de este bloque debe pagar toda la extracción de la sobrecarga. En la medida que avanzo,  se va formando un cono flotante, el cual se va ensanchando y profundizando.</a:t>
            </a:r>
          </a:p>
          <a:p>
            <a:pPr algn="just"/>
            <a:r>
              <a:rPr lang="es-CL" sz="2400" dirty="0" smtClean="0">
                <a:solidFill>
                  <a:srgbClr val="0070C0"/>
                </a:solidFill>
              </a:rPr>
              <a:t>En la medida que avanzo con la evaluación de los bloques, voy operativizando el yacimiento   </a:t>
            </a:r>
          </a:p>
          <a:p>
            <a:pPr algn="just"/>
            <a:r>
              <a:rPr lang="es-CL" sz="2400" dirty="0" smtClean="0">
                <a:solidFill>
                  <a:srgbClr val="0070C0"/>
                </a:solidFill>
              </a:rPr>
              <a:t>  </a:t>
            </a:r>
            <a:endParaRPr lang="es-CL"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96788" y="4365104"/>
            <a:ext cx="6775608" cy="2025347"/>
          </a:xfrm>
        </p:spPr>
        <p:txBody>
          <a:bodyPr/>
          <a:lstStyle/>
          <a:p>
            <a:r>
              <a:rPr lang="es-ES_tradnl" sz="2800" b="1" dirty="0" smtClean="0"/>
              <a:t>PROCESOS DE PLANIFICACION MINERA</a:t>
            </a:r>
            <a:endParaRPr lang="es-CL" sz="2800" b="1" dirty="0"/>
          </a:p>
        </p:txBody>
      </p:sp>
      <p:pic>
        <p:nvPicPr>
          <p:cNvPr id="9218" name="Picture 2" descr="http://www.minerasancristobal.com/en/wp-content/uploads/2011/05/Mining-Metho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076" y="471764"/>
            <a:ext cx="6223235" cy="466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717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TRAZADO DE EXPANCIONES O FASES DE EXPLOTACION</a:t>
            </a:r>
            <a:endParaRPr lang="es-CL" sz="2800" dirty="0">
              <a:solidFill>
                <a:schemeClr val="accent1">
                  <a:lumMod val="75000"/>
                </a:schemeClr>
              </a:solidFill>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49" y="2245568"/>
            <a:ext cx="850106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21616" y="1772816"/>
            <a:ext cx="6798656" cy="369332"/>
          </a:xfrm>
          <a:prstGeom prst="rect">
            <a:avLst/>
          </a:prstGeom>
          <a:noFill/>
        </p:spPr>
        <p:txBody>
          <a:bodyPr wrap="none" rtlCol="0">
            <a:spAutoFit/>
          </a:bodyPr>
          <a:lstStyle/>
          <a:p>
            <a:r>
              <a:rPr lang="es-CL" b="1" dirty="0" smtClean="0"/>
              <a:t>Avance de las paredes del </a:t>
            </a:r>
            <a:r>
              <a:rPr lang="es-CL" b="1" dirty="0" err="1" smtClean="0"/>
              <a:t>Pit</a:t>
            </a:r>
            <a:r>
              <a:rPr lang="es-CL" b="1" dirty="0" smtClean="0"/>
              <a:t> operacional hacia el </a:t>
            </a:r>
            <a:r>
              <a:rPr lang="es-CL" b="1" dirty="0" err="1" smtClean="0"/>
              <a:t>pit</a:t>
            </a:r>
            <a:r>
              <a:rPr lang="es-CL" b="1" dirty="0" smtClean="0"/>
              <a:t> final</a:t>
            </a:r>
            <a:endParaRPr lang="es-CL" b="1" dirty="0"/>
          </a:p>
        </p:txBody>
      </p:sp>
      <p:sp>
        <p:nvSpPr>
          <p:cNvPr id="4" name="3 CuadroTexto"/>
          <p:cNvSpPr txBox="1"/>
          <p:nvPr/>
        </p:nvSpPr>
        <p:spPr>
          <a:xfrm>
            <a:off x="251520" y="6001543"/>
            <a:ext cx="2276585" cy="307777"/>
          </a:xfrm>
          <a:prstGeom prst="rect">
            <a:avLst/>
          </a:prstGeom>
          <a:noFill/>
        </p:spPr>
        <p:txBody>
          <a:bodyPr wrap="none" rtlCol="0">
            <a:spAutoFit/>
          </a:bodyPr>
          <a:lstStyle/>
          <a:p>
            <a:r>
              <a:rPr lang="es-CL" sz="1400" b="1" dirty="0" smtClean="0"/>
              <a:t>Angulo de talud </a:t>
            </a:r>
            <a:r>
              <a:rPr lang="es-CL" sz="1400" b="1" dirty="0" err="1" smtClean="0"/>
              <a:t>pit</a:t>
            </a:r>
            <a:r>
              <a:rPr lang="es-CL" sz="1400" b="1" dirty="0" smtClean="0"/>
              <a:t> final</a:t>
            </a:r>
            <a:endParaRPr lang="es-CL" sz="1400" b="1" dirty="0"/>
          </a:p>
        </p:txBody>
      </p:sp>
      <p:sp>
        <p:nvSpPr>
          <p:cNvPr id="5" name="4 CuadroTexto"/>
          <p:cNvSpPr txBox="1"/>
          <p:nvPr/>
        </p:nvSpPr>
        <p:spPr>
          <a:xfrm>
            <a:off x="6529460" y="5877272"/>
            <a:ext cx="2291012" cy="307777"/>
          </a:xfrm>
          <a:prstGeom prst="rect">
            <a:avLst/>
          </a:prstGeom>
          <a:noFill/>
        </p:spPr>
        <p:txBody>
          <a:bodyPr wrap="none" rtlCol="0">
            <a:spAutoFit/>
          </a:bodyPr>
          <a:lstStyle/>
          <a:p>
            <a:r>
              <a:rPr lang="es-CL" sz="1400" b="1" dirty="0" smtClean="0"/>
              <a:t>Angulo de la expansión</a:t>
            </a:r>
            <a:endParaRPr lang="es-CL" sz="1400" b="1" dirty="0"/>
          </a:p>
        </p:txBody>
      </p:sp>
      <p:sp>
        <p:nvSpPr>
          <p:cNvPr id="6" name="5 CuadroTexto"/>
          <p:cNvSpPr txBox="1"/>
          <p:nvPr/>
        </p:nvSpPr>
        <p:spPr>
          <a:xfrm>
            <a:off x="4427984" y="5517232"/>
            <a:ext cx="1786066" cy="307777"/>
          </a:xfrm>
          <a:prstGeom prst="rect">
            <a:avLst/>
          </a:prstGeom>
          <a:noFill/>
        </p:spPr>
        <p:txBody>
          <a:bodyPr wrap="none" rtlCol="0">
            <a:spAutoFit/>
          </a:bodyPr>
          <a:lstStyle/>
          <a:p>
            <a:r>
              <a:rPr lang="es-CL" sz="1400" b="1" dirty="0" smtClean="0"/>
              <a:t>Angulo de trabajo</a:t>
            </a:r>
            <a:endParaRPr lang="es-CL" sz="1400" b="1" dirty="0"/>
          </a:p>
        </p:txBody>
      </p:sp>
    </p:spTree>
    <p:extLst>
      <p:ext uri="{BB962C8B-B14F-4D97-AF65-F5344CB8AC3E}">
        <p14:creationId xmlns:p14="http://schemas.microsoft.com/office/powerpoint/2010/main" val="4160754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2800" b="1" dirty="0" smtClean="0"/>
              <a:t>TRAZADO DE EXPANCIONES O FASES DE Explotación</a:t>
            </a:r>
            <a:endParaRPr lang="es-CL" sz="2800" b="1" dirty="0"/>
          </a:p>
        </p:txBody>
      </p:sp>
      <p:sp>
        <p:nvSpPr>
          <p:cNvPr id="4" name="2 Marcador de contenido"/>
          <p:cNvSpPr txBox="1">
            <a:spLocks/>
          </p:cNvSpPr>
          <p:nvPr/>
        </p:nvSpPr>
        <p:spPr>
          <a:xfrm>
            <a:off x="5084440" y="4429132"/>
            <a:ext cx="1845014" cy="592428"/>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buFont typeface="Arial" pitchFamily="34" charset="0"/>
              <a:buNone/>
            </a:pPr>
            <a:r>
              <a:rPr lang="es-CL" sz="4400" b="1" dirty="0" smtClean="0">
                <a:latin typeface="Aparajita" pitchFamily="34" charset="0"/>
                <a:cs typeface="Aparajita" pitchFamily="34" charset="0"/>
              </a:rPr>
              <a:t>Fases </a:t>
            </a:r>
            <a:endParaRPr lang="es-CL" sz="4400" b="1" dirty="0">
              <a:latin typeface="Aparajita" pitchFamily="34" charset="0"/>
              <a:cs typeface="Aparajita" pitchFamily="34" charset="0"/>
            </a:endParaRPr>
          </a:p>
        </p:txBody>
      </p:sp>
      <p:sp>
        <p:nvSpPr>
          <p:cNvPr id="5" name="4 Rectángulo"/>
          <p:cNvSpPr/>
          <p:nvPr/>
        </p:nvSpPr>
        <p:spPr>
          <a:xfrm>
            <a:off x="475928" y="1714488"/>
            <a:ext cx="2160240" cy="14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smtClean="0">
                <a:latin typeface="Aparajita" pitchFamily="34" charset="0"/>
                <a:cs typeface="Aparajita" pitchFamily="34" charset="0"/>
              </a:rPr>
              <a:t>ETAPA DE DISEÑO</a:t>
            </a:r>
            <a:endParaRPr lang="es-CL" sz="3200" b="1" dirty="0">
              <a:latin typeface="Aparajita" pitchFamily="34" charset="0"/>
              <a:cs typeface="Aparajita" pitchFamily="34" charset="0"/>
            </a:endParaRPr>
          </a:p>
        </p:txBody>
      </p:sp>
      <p:sp>
        <p:nvSpPr>
          <p:cNvPr id="6" name="5 Flecha derecha"/>
          <p:cNvSpPr/>
          <p:nvPr/>
        </p:nvSpPr>
        <p:spPr>
          <a:xfrm>
            <a:off x="3284240" y="2285256"/>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CuadroTexto"/>
          <p:cNvSpPr txBox="1"/>
          <p:nvPr/>
        </p:nvSpPr>
        <p:spPr>
          <a:xfrm>
            <a:off x="4868416" y="1997224"/>
            <a:ext cx="2664296" cy="954107"/>
          </a:xfrm>
          <a:prstGeom prst="rect">
            <a:avLst/>
          </a:prstGeom>
          <a:noFill/>
        </p:spPr>
        <p:txBody>
          <a:bodyPr wrap="square" rtlCol="0">
            <a:spAutoFit/>
          </a:bodyPr>
          <a:lstStyle/>
          <a:p>
            <a:r>
              <a:rPr lang="es-CL" sz="2800" b="1" dirty="0" smtClean="0">
                <a:latin typeface="Aparajita" pitchFamily="34" charset="0"/>
                <a:cs typeface="Aparajita" pitchFamily="34" charset="0"/>
              </a:rPr>
              <a:t>Limites Económicos  del Pit  Final</a:t>
            </a:r>
            <a:endParaRPr lang="es-CL" sz="2800" b="1" dirty="0">
              <a:latin typeface="Aparajita" pitchFamily="34" charset="0"/>
              <a:cs typeface="Aparajita" pitchFamily="34" charset="0"/>
            </a:endParaRPr>
          </a:p>
        </p:txBody>
      </p:sp>
      <p:sp>
        <p:nvSpPr>
          <p:cNvPr id="8" name="7 Flecha arriba"/>
          <p:cNvSpPr/>
          <p:nvPr/>
        </p:nvSpPr>
        <p:spPr>
          <a:xfrm>
            <a:off x="5606498" y="3367015"/>
            <a:ext cx="594066" cy="10621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904" y="3293368"/>
            <a:ext cx="372427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descr="http://www.ingenieroenminas.com/wp-content/uploads/2012/03/Figura-2.-Yacimientos-tipo-mantos-horizonta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8296" y="5101351"/>
            <a:ext cx="538162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155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TRAZADO DE EXPANCIONES O FASES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34771" y="1964377"/>
            <a:ext cx="8929717" cy="5262979"/>
          </a:xfrm>
          <a:prstGeom prst="rect">
            <a:avLst/>
          </a:prstGeom>
          <a:noFill/>
          <a:ln w="9525">
            <a:noFill/>
            <a:miter lim="800000"/>
            <a:headEnd/>
            <a:tailEnd/>
          </a:ln>
        </p:spPr>
        <p:txBody>
          <a:bodyPr wrap="square">
            <a:spAutoFit/>
          </a:bodyPr>
          <a:lstStyle/>
          <a:p>
            <a:r>
              <a:rPr lang="es-ES" sz="2400" dirty="0">
                <a:solidFill>
                  <a:srgbClr val="0070C0"/>
                </a:solidFill>
              </a:rPr>
              <a:t>El </a:t>
            </a:r>
            <a:r>
              <a:rPr lang="es-ES" sz="2400" b="1" dirty="0">
                <a:solidFill>
                  <a:srgbClr val="0070C0"/>
                </a:solidFill>
              </a:rPr>
              <a:t>movimiento de los equipos</a:t>
            </a:r>
            <a:r>
              <a:rPr lang="es-ES" sz="2400" dirty="0">
                <a:solidFill>
                  <a:srgbClr val="0070C0"/>
                </a:solidFill>
              </a:rPr>
              <a:t> mineros, de todos los tamaños, al interior de un </a:t>
            </a:r>
            <a:r>
              <a:rPr lang="es-ES" sz="2400" dirty="0" err="1">
                <a:solidFill>
                  <a:srgbClr val="0070C0"/>
                </a:solidFill>
              </a:rPr>
              <a:t>Pit</a:t>
            </a:r>
            <a:r>
              <a:rPr lang="es-ES" sz="2400" dirty="0">
                <a:solidFill>
                  <a:srgbClr val="0070C0"/>
                </a:solidFill>
              </a:rPr>
              <a:t>, requieren de</a:t>
            </a:r>
          </a:p>
          <a:p>
            <a:r>
              <a:rPr lang="es-ES" sz="2400" b="1" dirty="0">
                <a:solidFill>
                  <a:srgbClr val="0070C0"/>
                </a:solidFill>
              </a:rPr>
              <a:t>espacios físicos en ancho y largo</a:t>
            </a:r>
            <a:r>
              <a:rPr lang="es-ES" sz="2400" dirty="0">
                <a:solidFill>
                  <a:srgbClr val="0070C0"/>
                </a:solidFill>
              </a:rPr>
              <a:t> suficientes como para su </a:t>
            </a:r>
            <a:r>
              <a:rPr lang="es-ES" sz="2400" b="1" dirty="0">
                <a:solidFill>
                  <a:srgbClr val="0070C0"/>
                </a:solidFill>
              </a:rPr>
              <a:t>desempeño y movilización </a:t>
            </a:r>
            <a:r>
              <a:rPr lang="es-ES" sz="2400" b="1" dirty="0" smtClean="0">
                <a:solidFill>
                  <a:srgbClr val="0070C0"/>
                </a:solidFill>
              </a:rPr>
              <a:t>con seguridad</a:t>
            </a:r>
            <a:r>
              <a:rPr lang="es-ES" sz="2400" dirty="0">
                <a:solidFill>
                  <a:srgbClr val="0070C0"/>
                </a:solidFill>
              </a:rPr>
              <a:t>, de tal forma que puedan cumplir sus funciones de diseño, evitando accidentes </a:t>
            </a:r>
            <a:r>
              <a:rPr lang="es-ES" sz="2400" dirty="0" smtClean="0">
                <a:solidFill>
                  <a:srgbClr val="0070C0"/>
                </a:solidFill>
              </a:rPr>
              <a:t>con otros </a:t>
            </a:r>
            <a:r>
              <a:rPr lang="es-ES" sz="2400" dirty="0">
                <a:solidFill>
                  <a:srgbClr val="0070C0"/>
                </a:solidFill>
              </a:rPr>
              <a:t>equipos y/o a las personas, optimizando así la producción conjunta de la mina</a:t>
            </a:r>
            <a:r>
              <a:rPr lang="es-ES" sz="2400" dirty="0" smtClean="0">
                <a:solidFill>
                  <a:srgbClr val="0070C0"/>
                </a:solidFill>
              </a:rPr>
              <a:t>.</a:t>
            </a:r>
          </a:p>
          <a:p>
            <a:r>
              <a:rPr lang="es-ES" sz="2400" dirty="0">
                <a:solidFill>
                  <a:srgbClr val="0070C0"/>
                </a:solidFill>
              </a:rPr>
              <a:t>La visualización en el tiempo de estos espacios, es responsabilidad del trabajo conjunto entre los</a:t>
            </a:r>
          </a:p>
          <a:p>
            <a:r>
              <a:rPr lang="es-ES" sz="2400" b="1" dirty="0">
                <a:solidFill>
                  <a:srgbClr val="0070C0"/>
                </a:solidFill>
              </a:rPr>
              <a:t>ingenieros de planificación (largo plazo) y los ingenieros de operación (en el corto plazo)</a:t>
            </a:r>
            <a:r>
              <a:rPr lang="es-ES" sz="2400" dirty="0">
                <a:solidFill>
                  <a:srgbClr val="0070C0"/>
                </a:solidFill>
              </a:rPr>
              <a:t>, para</a:t>
            </a:r>
          </a:p>
          <a:p>
            <a:r>
              <a:rPr lang="es-ES" sz="2400" dirty="0">
                <a:solidFill>
                  <a:srgbClr val="0070C0"/>
                </a:solidFill>
              </a:rPr>
              <a:t>los distintos trabajos planificados para el </a:t>
            </a:r>
            <a:r>
              <a:rPr lang="es-ES" sz="2400" dirty="0" err="1">
                <a:solidFill>
                  <a:srgbClr val="0070C0"/>
                </a:solidFill>
              </a:rPr>
              <a:t>Pit</a:t>
            </a:r>
            <a:r>
              <a:rPr lang="es-ES" sz="2400" dirty="0">
                <a:solidFill>
                  <a:srgbClr val="0070C0"/>
                </a:solidFill>
              </a:rPr>
              <a:t>.</a:t>
            </a:r>
            <a:endParaRPr lang="es-CL" sz="2400" b="1" dirty="0" smtClean="0">
              <a:solidFill>
                <a:srgbClr val="0070C0"/>
              </a:solidFill>
            </a:endParaRPr>
          </a:p>
          <a:p>
            <a:pPr algn="just"/>
            <a:endParaRPr lang="es-CL" sz="2400" dirty="0" smtClean="0">
              <a:solidFill>
                <a:srgbClr val="0070C0"/>
              </a:solidFill>
            </a:endParaRPr>
          </a:p>
          <a:p>
            <a:pPr algn="just"/>
            <a:r>
              <a:rPr lang="es-CL" sz="2400" dirty="0" smtClean="0">
                <a:solidFill>
                  <a:srgbClr val="0070C0"/>
                </a:solidFill>
              </a:rPr>
              <a:t>   </a:t>
            </a:r>
            <a:endParaRPr lang="es-CL"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TRAZADO DE EXPANCIONES O FASES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34771" y="1964377"/>
            <a:ext cx="8929717" cy="4524315"/>
          </a:xfrm>
          <a:prstGeom prst="rect">
            <a:avLst/>
          </a:prstGeom>
          <a:noFill/>
          <a:ln w="9525">
            <a:noFill/>
            <a:miter lim="800000"/>
            <a:headEnd/>
            <a:tailEnd/>
          </a:ln>
        </p:spPr>
        <p:txBody>
          <a:bodyPr wrap="square">
            <a:spAutoFit/>
          </a:bodyPr>
          <a:lstStyle/>
          <a:p>
            <a:r>
              <a:rPr lang="es-ES" sz="2400" b="1" dirty="0" smtClean="0">
                <a:solidFill>
                  <a:srgbClr val="0070C0"/>
                </a:solidFill>
              </a:rPr>
              <a:t>Algunos de los espacios a considerar:</a:t>
            </a:r>
          </a:p>
          <a:p>
            <a:endParaRPr lang="es-ES" sz="2400" b="1" dirty="0" smtClean="0">
              <a:solidFill>
                <a:srgbClr val="0070C0"/>
              </a:solidFill>
            </a:endParaRPr>
          </a:p>
          <a:p>
            <a:r>
              <a:rPr lang="es-CL" sz="2400" dirty="0" smtClean="0">
                <a:solidFill>
                  <a:srgbClr val="0070C0"/>
                </a:solidFill>
              </a:rPr>
              <a:t>- Accesos</a:t>
            </a:r>
            <a:r>
              <a:rPr lang="es-CL" sz="2400" dirty="0">
                <a:solidFill>
                  <a:srgbClr val="0070C0"/>
                </a:solidFill>
              </a:rPr>
              <a:t>.</a:t>
            </a:r>
          </a:p>
          <a:p>
            <a:r>
              <a:rPr lang="es-CL" sz="2400" dirty="0">
                <a:solidFill>
                  <a:srgbClr val="0070C0"/>
                </a:solidFill>
              </a:rPr>
              <a:t>- Bermas.</a:t>
            </a:r>
          </a:p>
          <a:p>
            <a:r>
              <a:rPr lang="es-CL" sz="2400" dirty="0">
                <a:solidFill>
                  <a:srgbClr val="0070C0"/>
                </a:solidFill>
              </a:rPr>
              <a:t>- Cunetas.</a:t>
            </a:r>
          </a:p>
          <a:p>
            <a:r>
              <a:rPr lang="es-CL" sz="2400" dirty="0">
                <a:solidFill>
                  <a:srgbClr val="0070C0"/>
                </a:solidFill>
              </a:rPr>
              <a:t>- Pendientes.</a:t>
            </a:r>
          </a:p>
          <a:p>
            <a:r>
              <a:rPr lang="es-ES" sz="2400" dirty="0">
                <a:solidFill>
                  <a:srgbClr val="0070C0"/>
                </a:solidFill>
              </a:rPr>
              <a:t>- Cruce de Camiones o doble vía.</a:t>
            </a:r>
          </a:p>
          <a:p>
            <a:r>
              <a:rPr lang="es-CL" sz="2400" dirty="0">
                <a:solidFill>
                  <a:srgbClr val="0070C0"/>
                </a:solidFill>
              </a:rPr>
              <a:t>- Ancho máximo de expansión.</a:t>
            </a:r>
          </a:p>
          <a:p>
            <a:r>
              <a:rPr lang="es-CL" sz="2400" dirty="0">
                <a:solidFill>
                  <a:srgbClr val="0070C0"/>
                </a:solidFill>
              </a:rPr>
              <a:t>- Desfase entre palas.</a:t>
            </a:r>
          </a:p>
          <a:p>
            <a:r>
              <a:rPr lang="es-ES" sz="2400" dirty="0">
                <a:solidFill>
                  <a:srgbClr val="0070C0"/>
                </a:solidFill>
              </a:rPr>
              <a:t>- Ancho mínimo de operación (Perforación, Carguío y Transporte).</a:t>
            </a:r>
            <a:endParaRPr lang="es-CL" sz="2400" dirty="0" smtClean="0">
              <a:solidFill>
                <a:srgbClr val="0070C0"/>
              </a:solidFill>
            </a:endParaRPr>
          </a:p>
          <a:p>
            <a:pPr algn="just"/>
            <a:r>
              <a:rPr lang="es-CL" sz="2400" dirty="0" smtClean="0">
                <a:solidFill>
                  <a:srgbClr val="0070C0"/>
                </a:solidFill>
              </a:rPr>
              <a:t>   </a:t>
            </a:r>
            <a:endParaRPr lang="es-CL" dirty="0">
              <a:solidFill>
                <a:srgbClr val="0070C0"/>
              </a:solidFill>
            </a:endParaRPr>
          </a:p>
        </p:txBody>
      </p:sp>
    </p:spTree>
    <p:extLst>
      <p:ext uri="{BB962C8B-B14F-4D97-AF65-F5344CB8AC3E}">
        <p14:creationId xmlns:p14="http://schemas.microsoft.com/office/powerpoint/2010/main" val="325381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TRAZADO DE EXPANCIONES O FASES DE EXPLOTACION</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34771" y="1964377"/>
            <a:ext cx="8929717" cy="3785652"/>
          </a:xfrm>
          <a:prstGeom prst="rect">
            <a:avLst/>
          </a:prstGeom>
          <a:noFill/>
          <a:ln w="9525">
            <a:noFill/>
            <a:miter lim="800000"/>
            <a:headEnd/>
            <a:tailEnd/>
          </a:ln>
        </p:spPr>
        <p:txBody>
          <a:bodyPr wrap="square">
            <a:spAutoFit/>
          </a:bodyPr>
          <a:lstStyle/>
          <a:p>
            <a:pPr algn="just"/>
            <a:r>
              <a:rPr lang="es-CL" sz="2400" dirty="0" smtClean="0">
                <a:solidFill>
                  <a:srgbClr val="0070C0"/>
                </a:solidFill>
              </a:rPr>
              <a:t>Considerando lo anterior, defino los diferentes caminos para extraer el mineral (caminos principales de transporte, rampas, etc.), con el fin de poder trasladar el mineral a la planta de chancado y también defino los </a:t>
            </a:r>
            <a:r>
              <a:rPr lang="es-CL" sz="2400" b="1" dirty="0" smtClean="0">
                <a:solidFill>
                  <a:srgbClr val="0070C0"/>
                </a:solidFill>
              </a:rPr>
              <a:t>botaderos</a:t>
            </a:r>
            <a:r>
              <a:rPr lang="es-CL" sz="2400" dirty="0" smtClean="0">
                <a:solidFill>
                  <a:srgbClr val="0070C0"/>
                </a:solidFill>
              </a:rPr>
              <a:t> para dejar el lastre. Defino donde va la planta de tratamiento (molienda y flotación), etc., y se vuelve a evaluar (el fin es obtener una rentabilidad sobre el 10%).</a:t>
            </a:r>
          </a:p>
          <a:p>
            <a:pPr algn="just"/>
            <a:endParaRPr lang="es-CL" sz="2400" b="1" dirty="0" smtClean="0">
              <a:solidFill>
                <a:srgbClr val="0070C0"/>
              </a:solidFill>
            </a:endParaRPr>
          </a:p>
          <a:p>
            <a:pPr algn="just"/>
            <a:endParaRPr lang="es-CL" sz="2400" dirty="0" smtClean="0">
              <a:solidFill>
                <a:srgbClr val="0070C0"/>
              </a:solidFill>
            </a:endParaRPr>
          </a:p>
          <a:p>
            <a:pPr algn="just"/>
            <a:r>
              <a:rPr lang="es-CL" sz="2400" dirty="0" smtClean="0">
                <a:solidFill>
                  <a:srgbClr val="0070C0"/>
                </a:solidFill>
              </a:rPr>
              <a:t>   </a:t>
            </a:r>
            <a:endParaRPr lang="es-CL" dirty="0">
              <a:solidFill>
                <a:srgbClr val="0070C0"/>
              </a:solidFill>
            </a:endParaRPr>
          </a:p>
        </p:txBody>
      </p:sp>
    </p:spTree>
    <p:extLst>
      <p:ext uri="{BB962C8B-B14F-4D97-AF65-F5344CB8AC3E}">
        <p14:creationId xmlns:p14="http://schemas.microsoft.com/office/powerpoint/2010/main" val="168109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4" y="1772816"/>
            <a:ext cx="5328592" cy="1280964"/>
          </a:xfrm>
        </p:spPr>
        <p:txBody>
          <a:bodyPr>
            <a:normAutofit/>
          </a:bodyPr>
          <a:lstStyle/>
          <a:p>
            <a:pPr algn="l"/>
            <a:r>
              <a:rPr lang="es-CL" sz="2400" dirty="0" smtClean="0"/>
              <a:t>FINALMENTE, LA VIDA UTIL DE UN YACIMIENTO</a:t>
            </a:r>
            <a:endParaRPr lang="es-CL" sz="2400" dirty="0"/>
          </a:p>
        </p:txBody>
      </p:sp>
      <p:sp>
        <p:nvSpPr>
          <p:cNvPr id="3" name="2 Marcador de contenido"/>
          <p:cNvSpPr>
            <a:spLocks noGrp="1"/>
          </p:cNvSpPr>
          <p:nvPr>
            <p:ph idx="1"/>
          </p:nvPr>
        </p:nvSpPr>
        <p:spPr>
          <a:xfrm>
            <a:off x="142874" y="3474218"/>
            <a:ext cx="8410254" cy="3312368"/>
          </a:xfrm>
        </p:spPr>
        <p:txBody>
          <a:bodyPr>
            <a:normAutofit lnSpcReduction="10000"/>
          </a:bodyPr>
          <a:lstStyle/>
          <a:p>
            <a:pPr marL="0" indent="0">
              <a:buNone/>
            </a:pPr>
            <a:r>
              <a:rPr lang="es-CL" sz="2800" dirty="0">
                <a:latin typeface="Aparajita" pitchFamily="34" charset="0"/>
                <a:cs typeface="Aparajita" pitchFamily="34" charset="0"/>
              </a:rPr>
              <a:t>D</a:t>
            </a:r>
            <a:r>
              <a:rPr lang="es-CL" sz="2800" dirty="0" smtClean="0">
                <a:latin typeface="Aparajita" pitchFamily="34" charset="0"/>
                <a:cs typeface="Aparajita" pitchFamily="34" charset="0"/>
              </a:rPr>
              <a:t>ependerá principalmente de:</a:t>
            </a:r>
          </a:p>
          <a:p>
            <a:pPr>
              <a:buFont typeface="Wingdings" pitchFamily="2" charset="2"/>
              <a:buChar char="v"/>
            </a:pPr>
            <a:r>
              <a:rPr lang="es-CL" sz="2800" dirty="0" smtClean="0">
                <a:latin typeface="Aparajita" pitchFamily="34" charset="0"/>
                <a:cs typeface="Aparajita" pitchFamily="34" charset="0"/>
              </a:rPr>
              <a:t> La cantidad </a:t>
            </a:r>
            <a:r>
              <a:rPr lang="es-CL" sz="2800" dirty="0">
                <a:latin typeface="Aparajita" pitchFamily="34" charset="0"/>
                <a:cs typeface="Aparajita" pitchFamily="34" charset="0"/>
              </a:rPr>
              <a:t>de reservas </a:t>
            </a:r>
            <a:r>
              <a:rPr lang="es-CL" sz="2800" dirty="0" smtClean="0">
                <a:latin typeface="Aparajita" pitchFamily="34" charset="0"/>
                <a:cs typeface="Aparajita" pitchFamily="34" charset="0"/>
              </a:rPr>
              <a:t>de minerales</a:t>
            </a:r>
          </a:p>
          <a:p>
            <a:pPr>
              <a:buFont typeface="Wingdings" pitchFamily="2" charset="2"/>
              <a:buChar char="v"/>
            </a:pPr>
            <a:r>
              <a:rPr lang="es-CL" sz="2800" dirty="0" smtClean="0">
                <a:latin typeface="Aparajita" pitchFamily="34" charset="0"/>
                <a:cs typeface="Aparajita" pitchFamily="34" charset="0"/>
              </a:rPr>
              <a:t> Ritmo </a:t>
            </a:r>
            <a:r>
              <a:rPr lang="es-CL" sz="2800" dirty="0">
                <a:latin typeface="Aparajita" pitchFamily="34" charset="0"/>
                <a:cs typeface="Aparajita" pitchFamily="34" charset="0"/>
              </a:rPr>
              <a:t>de explotación requerido o producción de la </a:t>
            </a:r>
            <a:r>
              <a:rPr lang="es-CL" sz="2800" dirty="0" smtClean="0">
                <a:latin typeface="Aparajita" pitchFamily="34" charset="0"/>
                <a:cs typeface="Aparajita" pitchFamily="34" charset="0"/>
              </a:rPr>
              <a:t>faena</a:t>
            </a:r>
          </a:p>
          <a:p>
            <a:pPr>
              <a:buFont typeface="Wingdings" pitchFamily="2" charset="2"/>
              <a:buChar char="v"/>
            </a:pPr>
            <a:r>
              <a:rPr lang="es-CL" sz="2800" dirty="0" smtClean="0">
                <a:latin typeface="Aparajita" pitchFamily="34" charset="0"/>
                <a:cs typeface="Aparajita" pitchFamily="34" charset="0"/>
              </a:rPr>
              <a:t> Necesidades:</a:t>
            </a:r>
          </a:p>
          <a:p>
            <a:pPr marL="1383030" lvl="4" indent="-285750"/>
            <a:r>
              <a:rPr lang="es-CL" sz="2400" dirty="0" smtClean="0">
                <a:latin typeface="Aparajita" pitchFamily="34" charset="0"/>
                <a:cs typeface="Aparajita" pitchFamily="34" charset="0"/>
              </a:rPr>
              <a:t>Políticas</a:t>
            </a:r>
          </a:p>
          <a:p>
            <a:pPr marL="1383030" lvl="4" indent="-285750"/>
            <a:r>
              <a:rPr lang="es-CL" sz="2400" dirty="0" smtClean="0">
                <a:latin typeface="Aparajita" pitchFamily="34" charset="0"/>
                <a:cs typeface="Aparajita" pitchFamily="34" charset="0"/>
              </a:rPr>
              <a:t>Recursos</a:t>
            </a:r>
          </a:p>
          <a:p>
            <a:pPr marL="1383030" lvl="4" indent="-285750"/>
            <a:r>
              <a:rPr lang="es-CL" sz="2400" dirty="0" smtClean="0">
                <a:latin typeface="Aparajita" pitchFamily="34" charset="0"/>
                <a:cs typeface="Aparajita" pitchFamily="34" charset="0"/>
              </a:rPr>
              <a:t>Intereses de la empresa</a:t>
            </a:r>
          </a:p>
          <a:p>
            <a:pPr marL="1383030" lvl="4" indent="-285750">
              <a:buNone/>
            </a:pPr>
            <a:endParaRPr lang="es-CL" sz="3200" dirty="0">
              <a:latin typeface="Aparajita" pitchFamily="34" charset="0"/>
              <a:cs typeface="Aparajita" pitchFamily="34" charset="0"/>
            </a:endParaRPr>
          </a:p>
        </p:txBody>
      </p:sp>
      <p:pic>
        <p:nvPicPr>
          <p:cNvPr id="5122" name="Picture 2" descr="https://encrypted-tbn0.gstatic.com/images?q=tbn:ANd9GcRAqn5_s8TfibU941bhRSVD5MmxQmr9NE-z0yDPZ-mHaAvALXLNJ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3439" y="1628800"/>
            <a:ext cx="3336278" cy="216720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TRAZADO DE EXPANCIONES O FASES DE EXPLOTACION</a:t>
            </a:r>
            <a:endParaRPr lang="es-CL" sz="2800" dirty="0">
              <a:solidFill>
                <a:schemeClr val="accent1">
                  <a:lumMod val="75000"/>
                </a:schemeClr>
              </a:solidFill>
              <a:latin typeface="+mj-lt"/>
            </a:endParaRPr>
          </a:p>
        </p:txBody>
      </p:sp>
    </p:spTree>
    <p:extLst>
      <p:ext uri="{BB962C8B-B14F-4D97-AF65-F5344CB8AC3E}">
        <p14:creationId xmlns:p14="http://schemas.microsoft.com/office/powerpoint/2010/main" val="759960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4705" y="3714752"/>
            <a:ext cx="6629400" cy="1517301"/>
          </a:xfrm>
        </p:spPr>
        <p:txBody>
          <a:bodyPr>
            <a:noAutofit/>
          </a:bodyPr>
          <a:lstStyle/>
          <a:p>
            <a:r>
              <a:rPr lang="es-CL" b="1" dirty="0" smtClean="0"/>
              <a:t>DISEÑO DE ACOPIO DE MINERALIZADOS Y BOTADEROS</a:t>
            </a:r>
            <a:endParaRPr lang="es-CL" b="1" dirty="0"/>
          </a:p>
        </p:txBody>
      </p:sp>
    </p:spTree>
    <p:extLst>
      <p:ext uri="{BB962C8B-B14F-4D97-AF65-F5344CB8AC3E}">
        <p14:creationId xmlns:p14="http://schemas.microsoft.com/office/powerpoint/2010/main" val="2610149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628800"/>
            <a:ext cx="7408333" cy="4497363"/>
          </a:xfrm>
        </p:spPr>
        <p:txBody>
          <a:bodyPr/>
          <a:lstStyle/>
          <a:p>
            <a:pPr marL="0" indent="0" algn="just">
              <a:buNone/>
            </a:pPr>
            <a:r>
              <a:rPr lang="es-CL" dirty="0" smtClean="0"/>
              <a:t>Un Botadero es un lugar especifico donde se deposita el material estéril  extraído de la mina, el cual debe cumplir con las condiciones necesarias para ese fin.</a:t>
            </a:r>
            <a:endParaRPr lang="es-CL" dirty="0"/>
          </a:p>
        </p:txBody>
      </p:sp>
      <p:sp>
        <p:nvSpPr>
          <p:cNvPr id="3" name="2 Título"/>
          <p:cNvSpPr>
            <a:spLocks noGrp="1"/>
          </p:cNvSpPr>
          <p:nvPr>
            <p:ph type="title"/>
          </p:nvPr>
        </p:nvSpPr>
        <p:spPr/>
        <p:txBody>
          <a:bodyPr/>
          <a:lstStyle/>
          <a:p>
            <a:r>
              <a:rPr lang="es-CL" dirty="0" smtClean="0"/>
              <a:t>Botaderos</a:t>
            </a:r>
            <a:endParaRPr lang="es-C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345904"/>
            <a:ext cx="6336704" cy="317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7" y="443805"/>
            <a:ext cx="8280920" cy="5217443"/>
          </a:xfrm>
        </p:spPr>
        <p:txBody>
          <a:bodyPr>
            <a:normAutofit/>
          </a:bodyPr>
          <a:lstStyle/>
          <a:p>
            <a:pPr marL="0" indent="0" algn="just">
              <a:buNone/>
            </a:pPr>
            <a:r>
              <a:rPr lang="es-CL" dirty="0" smtClean="0"/>
              <a:t>Un botadero debe cumplir muchas exigencias para su habilitación (técnicas y económicas), por lo tanto debo elegir el mejor lugar.  </a:t>
            </a:r>
          </a:p>
          <a:p>
            <a:pPr algn="just"/>
            <a:r>
              <a:rPr lang="es-CL" dirty="0" smtClean="0"/>
              <a:t>La </a:t>
            </a:r>
            <a:r>
              <a:rPr lang="es-CL" b="1" dirty="0"/>
              <a:t>distancia</a:t>
            </a:r>
            <a:r>
              <a:rPr lang="es-CL" dirty="0"/>
              <a:t> entre el punto de carga de los camiones en la mina y el </a:t>
            </a:r>
            <a:r>
              <a:rPr lang="es-CL" dirty="0" smtClean="0"/>
              <a:t> botadero </a:t>
            </a:r>
            <a:r>
              <a:rPr lang="es-CL" dirty="0"/>
              <a:t>debe ser la mínima posible, por una razón económica, ya que el rendimiento de los equipos </a:t>
            </a:r>
            <a:r>
              <a:rPr lang="es-CL" dirty="0" smtClean="0"/>
              <a:t>de transporte </a:t>
            </a:r>
            <a:r>
              <a:rPr lang="es-CL" dirty="0"/>
              <a:t>es afectado por esta distancia.</a:t>
            </a:r>
          </a:p>
          <a:p>
            <a:pPr algn="just"/>
            <a:endParaRPr lang="es-CL"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789040"/>
            <a:ext cx="763284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826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3569" y="764704"/>
            <a:ext cx="7920880" cy="5505475"/>
          </a:xfrm>
        </p:spPr>
        <p:txBody>
          <a:bodyPr/>
          <a:lstStyle/>
          <a:p>
            <a:pPr algn="just"/>
            <a:r>
              <a:rPr lang="es-CL" dirty="0" smtClean="0"/>
              <a:t>El </a:t>
            </a:r>
            <a:r>
              <a:rPr lang="es-CL" dirty="0"/>
              <a:t>lugar donde se </a:t>
            </a:r>
            <a:r>
              <a:rPr lang="es-CL" dirty="0" smtClean="0"/>
              <a:t>depositará el estéril </a:t>
            </a:r>
            <a:r>
              <a:rPr lang="es-CL" dirty="0"/>
              <a:t>debe ser </a:t>
            </a:r>
            <a:r>
              <a:rPr lang="es-CL" b="1" dirty="0"/>
              <a:t>geológica y geomecánicamente</a:t>
            </a:r>
            <a:r>
              <a:rPr lang="es-CL" dirty="0"/>
              <a:t> apto </a:t>
            </a:r>
            <a:r>
              <a:rPr lang="es-CL" dirty="0" smtClean="0"/>
              <a:t>para ello</a:t>
            </a:r>
            <a:r>
              <a:rPr lang="es-CL" dirty="0"/>
              <a:t>, ya que la gran cantidad de material a depositar puede generar siniestros geomecánicos en el sector mismo (hundimiento) o en sectores aledaños (distribución de esfuerzos).</a:t>
            </a:r>
          </a:p>
          <a:p>
            <a:pPr algn="just"/>
            <a:endParaRPr lang="es-CL"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0876" y="3446487"/>
            <a:ext cx="668655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18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85720" y="529516"/>
            <a:ext cx="8643998" cy="523220"/>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BUSQUEDA DE NUEVOS YACIMIENTOS</a:t>
            </a:r>
            <a:endParaRPr lang="es-CL" sz="2800" dirty="0">
              <a:solidFill>
                <a:schemeClr val="accent1">
                  <a:lumMod val="75000"/>
                </a:schemeClr>
              </a:solidFill>
              <a:latin typeface="+mj-lt"/>
            </a:endParaRPr>
          </a:p>
        </p:txBody>
      </p:sp>
      <p:sp>
        <p:nvSpPr>
          <p:cNvPr id="10244" name="8 Rectángulo"/>
          <p:cNvSpPr>
            <a:spLocks noChangeArrowheads="1"/>
          </p:cNvSpPr>
          <p:nvPr/>
        </p:nvSpPr>
        <p:spPr bwMode="auto">
          <a:xfrm>
            <a:off x="71406" y="1643050"/>
            <a:ext cx="9001125" cy="1569660"/>
          </a:xfrm>
          <a:prstGeom prst="rect">
            <a:avLst/>
          </a:prstGeom>
          <a:noFill/>
          <a:ln w="9525">
            <a:noFill/>
            <a:miter lim="800000"/>
            <a:headEnd/>
            <a:tailEnd/>
          </a:ln>
        </p:spPr>
        <p:txBody>
          <a:bodyPr>
            <a:spAutoFit/>
          </a:bodyPr>
          <a:lstStyle/>
          <a:p>
            <a:pPr algn="just"/>
            <a:r>
              <a:rPr lang="es-CL" sz="2400" b="1" dirty="0" smtClean="0">
                <a:solidFill>
                  <a:srgbClr val="0070C0"/>
                </a:solidFill>
              </a:rPr>
              <a:t>Como se inicia la búsqueda de nuevos yacimientos:</a:t>
            </a:r>
            <a:r>
              <a:rPr lang="es-CL" sz="2400" dirty="0" smtClean="0">
                <a:solidFill>
                  <a:srgbClr val="0070C0"/>
                </a:solidFill>
              </a:rPr>
              <a:t> La </a:t>
            </a:r>
            <a:r>
              <a:rPr lang="es-CL" sz="2400" dirty="0">
                <a:solidFill>
                  <a:srgbClr val="0070C0"/>
                </a:solidFill>
              </a:rPr>
              <a:t>búsqueda y definición de nuevos yacimientos </a:t>
            </a:r>
            <a:r>
              <a:rPr lang="es-CL" sz="2400" dirty="0" smtClean="0">
                <a:solidFill>
                  <a:srgbClr val="0070C0"/>
                </a:solidFill>
              </a:rPr>
              <a:t>se inicia por la formación de un </a:t>
            </a:r>
            <a:r>
              <a:rPr lang="es-CL" sz="2400" dirty="0">
                <a:solidFill>
                  <a:srgbClr val="0070C0"/>
                </a:solidFill>
              </a:rPr>
              <a:t>equipo de profesionales, encabezado por geólogos, considerando las siguientes atapas</a:t>
            </a:r>
            <a:r>
              <a:rPr lang="es-CL" sz="2400" dirty="0" smtClean="0">
                <a:solidFill>
                  <a:srgbClr val="0070C0"/>
                </a:solidFill>
              </a:rPr>
              <a:t>:</a:t>
            </a:r>
            <a:endParaRPr lang="es-CL" sz="2400" dirty="0">
              <a:solidFill>
                <a:srgbClr val="0070C0"/>
              </a:solidFill>
            </a:endParaRPr>
          </a:p>
        </p:txBody>
      </p:sp>
      <p:sp>
        <p:nvSpPr>
          <p:cNvPr id="10245" name="23 Rectángulo"/>
          <p:cNvSpPr>
            <a:spLocks noChangeArrowheads="1"/>
          </p:cNvSpPr>
          <p:nvPr/>
        </p:nvSpPr>
        <p:spPr bwMode="auto">
          <a:xfrm>
            <a:off x="214313" y="3500438"/>
            <a:ext cx="4572000" cy="646331"/>
          </a:xfrm>
          <a:prstGeom prst="rect">
            <a:avLst/>
          </a:prstGeom>
          <a:noFill/>
          <a:ln w="9525">
            <a:noFill/>
            <a:miter lim="800000"/>
            <a:headEnd/>
            <a:tailEnd/>
          </a:ln>
        </p:spPr>
        <p:txBody>
          <a:bodyPr>
            <a:spAutoFit/>
          </a:bodyPr>
          <a:lstStyle/>
          <a:p>
            <a:r>
              <a:rPr lang="es-CL" b="1" dirty="0">
                <a:solidFill>
                  <a:srgbClr val="0070C0"/>
                </a:solidFill>
              </a:rPr>
              <a:t>I.-  EXPLORACION BASICA</a:t>
            </a:r>
            <a:br>
              <a:rPr lang="es-CL" b="1" dirty="0">
                <a:solidFill>
                  <a:srgbClr val="0070C0"/>
                </a:solidFill>
              </a:rPr>
            </a:br>
            <a:endParaRPr lang="es-CL" b="1" dirty="0">
              <a:solidFill>
                <a:srgbClr val="0070C0"/>
              </a:solidFill>
            </a:endParaRPr>
          </a:p>
        </p:txBody>
      </p:sp>
      <p:sp>
        <p:nvSpPr>
          <p:cNvPr id="10246" name="24 Rectángulo"/>
          <p:cNvSpPr>
            <a:spLocks noChangeArrowheads="1"/>
          </p:cNvSpPr>
          <p:nvPr/>
        </p:nvSpPr>
        <p:spPr bwMode="auto">
          <a:xfrm>
            <a:off x="142875" y="4454538"/>
            <a:ext cx="4857750" cy="646331"/>
          </a:xfrm>
          <a:prstGeom prst="rect">
            <a:avLst/>
          </a:prstGeom>
          <a:noFill/>
          <a:ln w="9525">
            <a:noFill/>
            <a:miter lim="800000"/>
            <a:headEnd/>
            <a:tailEnd/>
          </a:ln>
        </p:spPr>
        <p:txBody>
          <a:bodyPr>
            <a:spAutoFit/>
          </a:bodyPr>
          <a:lstStyle/>
          <a:p>
            <a:r>
              <a:rPr lang="es-CL" b="1" dirty="0">
                <a:solidFill>
                  <a:srgbClr val="0070C0"/>
                </a:solidFill>
              </a:rPr>
              <a:t>II.-  EXPLORACION INTERMEDIA</a:t>
            </a:r>
            <a:br>
              <a:rPr lang="es-CL" b="1" dirty="0">
                <a:solidFill>
                  <a:srgbClr val="0070C0"/>
                </a:solidFill>
              </a:rPr>
            </a:br>
            <a:endParaRPr lang="es-CL" b="1" dirty="0">
              <a:solidFill>
                <a:srgbClr val="0070C0"/>
              </a:solidFill>
            </a:endParaRPr>
          </a:p>
        </p:txBody>
      </p:sp>
      <p:sp>
        <p:nvSpPr>
          <p:cNvPr id="10247" name="25 Rectángulo"/>
          <p:cNvSpPr>
            <a:spLocks noChangeArrowheads="1"/>
          </p:cNvSpPr>
          <p:nvPr/>
        </p:nvSpPr>
        <p:spPr bwMode="auto">
          <a:xfrm>
            <a:off x="141290" y="5395913"/>
            <a:ext cx="3674404" cy="369332"/>
          </a:xfrm>
          <a:prstGeom prst="rect">
            <a:avLst/>
          </a:prstGeom>
          <a:noFill/>
          <a:ln w="9525">
            <a:noFill/>
            <a:miter lim="800000"/>
            <a:headEnd/>
            <a:tailEnd/>
          </a:ln>
        </p:spPr>
        <p:txBody>
          <a:bodyPr wrap="none">
            <a:spAutoFit/>
          </a:bodyPr>
          <a:lstStyle/>
          <a:p>
            <a:r>
              <a:rPr lang="es-CL" b="1" dirty="0">
                <a:solidFill>
                  <a:srgbClr val="0070C0"/>
                </a:solidFill>
              </a:rPr>
              <a:t>III.-  EXPLORACION AVANZADA </a:t>
            </a:r>
          </a:p>
        </p:txBody>
      </p:sp>
      <p:pic>
        <p:nvPicPr>
          <p:cNvPr id="8" name="Picture 7" descr="http://www.uclm.es/users/higueras/yymm/f14.jpg"/>
          <p:cNvPicPr>
            <a:picLocks noChangeAspect="1" noChangeArrowheads="1"/>
          </p:cNvPicPr>
          <p:nvPr/>
        </p:nvPicPr>
        <p:blipFill>
          <a:blip r:embed="rId2" cstate="print"/>
          <a:srcRect/>
          <a:stretch>
            <a:fillRect/>
          </a:stretch>
        </p:blipFill>
        <p:spPr bwMode="auto">
          <a:xfrm>
            <a:off x="6143625" y="3357563"/>
            <a:ext cx="2857500" cy="2571750"/>
          </a:xfrm>
          <a:prstGeom prst="rect">
            <a:avLst/>
          </a:prstGeom>
          <a:noFill/>
          <a:ln w="9525">
            <a:noFill/>
            <a:miter lim="800000"/>
            <a:headEnd/>
            <a:tailEnd/>
          </a:ln>
        </p:spPr>
      </p:pic>
      <p:sp>
        <p:nvSpPr>
          <p:cNvPr id="9" name="8 Flecha derecha"/>
          <p:cNvSpPr>
            <a:spLocks noChangeArrowheads="1"/>
          </p:cNvSpPr>
          <p:nvPr/>
        </p:nvSpPr>
        <p:spPr bwMode="auto">
          <a:xfrm rot="-9432438">
            <a:off x="5085687" y="3727623"/>
            <a:ext cx="714375" cy="214312"/>
          </a:xfrm>
          <a:prstGeom prst="rightArrow">
            <a:avLst>
              <a:gd name="adj1" fmla="val 50000"/>
              <a:gd name="adj2" fmla="val 50000"/>
            </a:avLst>
          </a:prstGeom>
          <a:solidFill>
            <a:schemeClr val="accent1"/>
          </a:solidFill>
          <a:ln w="12700" algn="ctr">
            <a:solidFill>
              <a:schemeClr val="tx1"/>
            </a:solidFill>
            <a:round/>
            <a:headEnd type="none" w="sm" len="sm"/>
            <a:tailEnd type="none" w="sm" len="sm"/>
          </a:ln>
        </p:spPr>
        <p:txBody>
          <a:bodyPr/>
          <a:lstStyle/>
          <a:p>
            <a:endParaRPr lang="es-CL"/>
          </a:p>
        </p:txBody>
      </p:sp>
      <p:sp>
        <p:nvSpPr>
          <p:cNvPr id="10" name="9 Flecha derecha"/>
          <p:cNvSpPr>
            <a:spLocks noChangeArrowheads="1"/>
          </p:cNvSpPr>
          <p:nvPr/>
        </p:nvSpPr>
        <p:spPr bwMode="auto">
          <a:xfrm rot="10800000">
            <a:off x="5143500" y="4500571"/>
            <a:ext cx="714375" cy="214312"/>
          </a:xfrm>
          <a:prstGeom prst="rightArrow">
            <a:avLst>
              <a:gd name="adj1" fmla="val 50000"/>
              <a:gd name="adj2" fmla="val 50000"/>
            </a:avLst>
          </a:prstGeom>
          <a:solidFill>
            <a:schemeClr val="accent1"/>
          </a:solidFill>
          <a:ln w="12700" algn="ctr">
            <a:solidFill>
              <a:schemeClr val="tx1"/>
            </a:solidFill>
            <a:round/>
            <a:headEnd type="none" w="sm" len="sm"/>
            <a:tailEnd type="none" w="sm" len="sm"/>
          </a:ln>
        </p:spPr>
        <p:txBody>
          <a:bodyPr/>
          <a:lstStyle/>
          <a:p>
            <a:endParaRPr lang="es-CL"/>
          </a:p>
        </p:txBody>
      </p:sp>
      <p:sp>
        <p:nvSpPr>
          <p:cNvPr id="11" name="10 Flecha derecha"/>
          <p:cNvSpPr>
            <a:spLocks noChangeArrowheads="1"/>
          </p:cNvSpPr>
          <p:nvPr/>
        </p:nvSpPr>
        <p:spPr bwMode="auto">
          <a:xfrm rot="9317622">
            <a:off x="5227638" y="5289550"/>
            <a:ext cx="714375" cy="214313"/>
          </a:xfrm>
          <a:prstGeom prst="rightArrow">
            <a:avLst>
              <a:gd name="adj1" fmla="val 50000"/>
              <a:gd name="adj2" fmla="val 50000"/>
            </a:avLst>
          </a:prstGeom>
          <a:solidFill>
            <a:schemeClr val="accent1"/>
          </a:solidFill>
          <a:ln w="12700" algn="ctr">
            <a:solidFill>
              <a:schemeClr val="tx1"/>
            </a:solidFill>
            <a:round/>
            <a:headEnd type="none" w="sm" len="sm"/>
            <a:tailEnd type="none" w="sm" len="sm"/>
          </a:ln>
        </p:spPr>
        <p:txBody>
          <a:bodyPr/>
          <a:lstStyle/>
          <a:p>
            <a:endParaRPr lang="es-C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7" grpId="0"/>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55576" y="731837"/>
            <a:ext cx="7732381" cy="5577483"/>
          </a:xfrm>
        </p:spPr>
        <p:txBody>
          <a:bodyPr/>
          <a:lstStyle/>
          <a:p>
            <a:pPr algn="just"/>
            <a:r>
              <a:rPr lang="es-CL" dirty="0"/>
              <a:t>El sector elegido debe carecer de importancia económica en el presente y en un futuro, es decir hay </a:t>
            </a:r>
            <a:r>
              <a:rPr lang="es-CL" dirty="0" smtClean="0"/>
              <a:t>que comprobar </a:t>
            </a:r>
            <a:r>
              <a:rPr lang="es-CL" dirty="0"/>
              <a:t>la inexistencia de recursos utilizables en el sector (por ejemplo un yacimiento con bajo </a:t>
            </a:r>
            <a:r>
              <a:rPr lang="es-CL" dirty="0" smtClean="0"/>
              <a:t>interés económico </a:t>
            </a:r>
            <a:r>
              <a:rPr lang="es-CL" dirty="0"/>
              <a:t>hoy, pero que puede ser interesante en el futuro, o una reserva importante de agua, etc.).</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837" y="3800053"/>
            <a:ext cx="56483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412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1556792"/>
            <a:ext cx="8568952" cy="3450696"/>
          </a:xfrm>
        </p:spPr>
        <p:txBody>
          <a:bodyPr/>
          <a:lstStyle/>
          <a:p>
            <a:pPr marL="0" indent="0" algn="just">
              <a:buNone/>
            </a:pPr>
            <a:r>
              <a:rPr lang="es-CL" dirty="0" smtClean="0"/>
              <a:t>Generalmente se eligen los botaderos, en </a:t>
            </a:r>
            <a:r>
              <a:rPr lang="es-CL" dirty="0"/>
              <a:t>las laderas de los cerros circundantes a </a:t>
            </a:r>
            <a:r>
              <a:rPr lang="es-CL" dirty="0" smtClean="0"/>
              <a:t>la explotación</a:t>
            </a:r>
            <a:r>
              <a:rPr lang="es-CL" dirty="0"/>
              <a:t>, </a:t>
            </a:r>
            <a:r>
              <a:rPr lang="es-CL" dirty="0" smtClean="0"/>
              <a:t>considerando la simplicidad en </a:t>
            </a:r>
            <a:r>
              <a:rPr lang="es-CL" dirty="0"/>
              <a:t>la descarga, mantención y estabilidad, </a:t>
            </a:r>
            <a:r>
              <a:rPr lang="es-CL" dirty="0" smtClean="0"/>
              <a:t>además que </a:t>
            </a:r>
            <a:r>
              <a:rPr lang="es-CL" dirty="0"/>
              <a:t>se encuentra disponible un mayor espacio para la actividad y ésta se puede realizar de una manera </a:t>
            </a:r>
            <a:r>
              <a:rPr lang="es-CL" dirty="0" smtClean="0"/>
              <a:t>más uniforme</a:t>
            </a:r>
            <a:r>
              <a:rPr lang="es-CL" dirty="0"/>
              <a:t>.</a:t>
            </a:r>
          </a:p>
        </p:txBody>
      </p:sp>
      <p:sp>
        <p:nvSpPr>
          <p:cNvPr id="3" name="2 Título"/>
          <p:cNvSpPr>
            <a:spLocks noGrp="1"/>
          </p:cNvSpPr>
          <p:nvPr>
            <p:ph type="title"/>
          </p:nvPr>
        </p:nvSpPr>
        <p:spPr/>
        <p:txBody>
          <a:bodyPr/>
          <a:lstStyle/>
          <a:p>
            <a:r>
              <a:rPr lang="es-CL" b="1" dirty="0" smtClean="0"/>
              <a:t>BOTADEROS EN LADERAS</a:t>
            </a:r>
            <a:endParaRPr lang="es-CL" b="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1678" y="3888060"/>
            <a:ext cx="59626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980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40768"/>
            <a:ext cx="8208576" cy="544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title"/>
          </p:nvPr>
        </p:nvSpPr>
        <p:spPr>
          <a:xfrm>
            <a:off x="426128" y="332656"/>
            <a:ext cx="8260672" cy="1039427"/>
          </a:xfrm>
        </p:spPr>
        <p:txBody>
          <a:bodyPr/>
          <a:lstStyle/>
          <a:p>
            <a:r>
              <a:rPr lang="es-CL" b="1" dirty="0" smtClean="0"/>
              <a:t>BOTADEROS EN LADERAS</a:t>
            </a:r>
            <a:endParaRPr lang="es-CL" b="1" dirty="0"/>
          </a:p>
        </p:txBody>
      </p:sp>
    </p:spTree>
    <p:extLst>
      <p:ext uri="{BB962C8B-B14F-4D97-AF65-F5344CB8AC3E}">
        <p14:creationId xmlns:p14="http://schemas.microsoft.com/office/powerpoint/2010/main" val="1237059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1844824"/>
            <a:ext cx="7948405" cy="4209331"/>
          </a:xfrm>
        </p:spPr>
        <p:txBody>
          <a:bodyPr/>
          <a:lstStyle/>
          <a:p>
            <a:pPr marL="0" indent="0" algn="just">
              <a:buNone/>
            </a:pPr>
            <a:r>
              <a:rPr lang="es-CL" dirty="0" smtClean="0"/>
              <a:t>Solo podrán </a:t>
            </a:r>
            <a:r>
              <a:rPr lang="es-CL" dirty="0"/>
              <a:t>realizarse </a:t>
            </a:r>
            <a:r>
              <a:rPr lang="es-CL" dirty="0" smtClean="0"/>
              <a:t>botaderos en quebradas en </a:t>
            </a:r>
            <a:r>
              <a:rPr lang="es-CL" dirty="0"/>
              <a:t>casos que esta actividad </a:t>
            </a:r>
            <a:r>
              <a:rPr lang="es-CL" dirty="0" smtClean="0"/>
              <a:t>no revista </a:t>
            </a:r>
            <a:r>
              <a:rPr lang="es-CL" dirty="0"/>
              <a:t>un riesgo real o potencial, lo cual se lograría con un adecuado estudio del sector, </a:t>
            </a:r>
            <a:r>
              <a:rPr lang="es-CL" dirty="0" smtClean="0"/>
              <a:t>teniendo precaución </a:t>
            </a:r>
            <a:r>
              <a:rPr lang="es-CL" dirty="0"/>
              <a:t>con los cauces de aguas que pudiesen ser afectados.</a:t>
            </a:r>
          </a:p>
        </p:txBody>
      </p:sp>
      <p:sp>
        <p:nvSpPr>
          <p:cNvPr id="3" name="2 Título"/>
          <p:cNvSpPr>
            <a:spLocks noGrp="1"/>
          </p:cNvSpPr>
          <p:nvPr>
            <p:ph type="title"/>
          </p:nvPr>
        </p:nvSpPr>
        <p:spPr/>
        <p:txBody>
          <a:bodyPr/>
          <a:lstStyle/>
          <a:p>
            <a:r>
              <a:rPr lang="es-CL" b="1" dirty="0" smtClean="0"/>
              <a:t>BOTADEROS EN QUEBRADAS</a:t>
            </a:r>
            <a:endParaRPr lang="es-CL" b="1"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980656"/>
            <a:ext cx="5362795" cy="268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941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1778504"/>
            <a:ext cx="7992888" cy="3450696"/>
          </a:xfrm>
        </p:spPr>
        <p:txBody>
          <a:bodyPr>
            <a:normAutofit lnSpcReduction="10000"/>
          </a:bodyPr>
          <a:lstStyle/>
          <a:p>
            <a:pPr marL="0" indent="0" algn="just">
              <a:buNone/>
            </a:pPr>
            <a:r>
              <a:rPr lang="es-CL" dirty="0"/>
              <a:t>Básicamente la descarga se realiza en las cercanías del borde del botadero, teniendo en cuenta </a:t>
            </a:r>
            <a:r>
              <a:rPr lang="es-CL" dirty="0" smtClean="0"/>
              <a:t>que debe </a:t>
            </a:r>
            <a:r>
              <a:rPr lang="es-CL" dirty="0"/>
              <a:t>existir una distancia prudente para evitar accidentes durante y después de la operación</a:t>
            </a:r>
            <a:r>
              <a:rPr lang="es-CL" dirty="0" smtClean="0"/>
              <a:t>. Para </a:t>
            </a:r>
            <a:r>
              <a:rPr lang="es-CL" dirty="0"/>
              <a:t>ello </a:t>
            </a:r>
            <a:r>
              <a:rPr lang="es-CL" dirty="0" smtClean="0"/>
              <a:t>es muy importante la presencia de la operación de </a:t>
            </a:r>
            <a:r>
              <a:rPr lang="es-CL" dirty="0"/>
              <a:t>otros equipos de apoyo como los </a:t>
            </a:r>
            <a:r>
              <a:rPr lang="es-CL" dirty="0" err="1"/>
              <a:t>bulldozers</a:t>
            </a:r>
            <a:r>
              <a:rPr lang="es-CL" dirty="0"/>
              <a:t> y/o </a:t>
            </a:r>
            <a:r>
              <a:rPr lang="es-CL" dirty="0" err="1" smtClean="0"/>
              <a:t>wheeldozers</a:t>
            </a:r>
            <a:r>
              <a:rPr lang="es-CL" dirty="0" smtClean="0"/>
              <a:t> (coleros), los </a:t>
            </a:r>
            <a:r>
              <a:rPr lang="es-CL" dirty="0"/>
              <a:t>cuales </a:t>
            </a:r>
            <a:r>
              <a:rPr lang="es-CL" dirty="0" smtClean="0"/>
              <a:t>direccionaran el vaciado y </a:t>
            </a:r>
            <a:r>
              <a:rPr lang="es-CL" dirty="0"/>
              <a:t>a la </a:t>
            </a:r>
            <a:r>
              <a:rPr lang="es-CL" dirty="0" smtClean="0"/>
              <a:t>vez, mantendrán la altura y seguridad del pretil, una vez descargado </a:t>
            </a:r>
            <a:r>
              <a:rPr lang="es-CL" dirty="0"/>
              <a:t>el material.</a:t>
            </a:r>
          </a:p>
        </p:txBody>
      </p:sp>
      <p:sp>
        <p:nvSpPr>
          <p:cNvPr id="3" name="2 Título"/>
          <p:cNvSpPr>
            <a:spLocks noGrp="1"/>
          </p:cNvSpPr>
          <p:nvPr>
            <p:ph type="title"/>
          </p:nvPr>
        </p:nvSpPr>
        <p:spPr/>
        <p:txBody>
          <a:bodyPr/>
          <a:lstStyle/>
          <a:p>
            <a:r>
              <a:rPr lang="es-CL" b="1" dirty="0" smtClean="0"/>
              <a:t>OPERACIÓN EN BOTADEROS</a:t>
            </a:r>
            <a:endParaRPr lang="es-CL" b="1" dirty="0"/>
          </a:p>
        </p:txBody>
      </p:sp>
    </p:spTree>
    <p:extLst>
      <p:ext uri="{BB962C8B-B14F-4D97-AF65-F5344CB8AC3E}">
        <p14:creationId xmlns:p14="http://schemas.microsoft.com/office/powerpoint/2010/main" val="1670057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168" y="332656"/>
            <a:ext cx="8420304" cy="600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481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860595"/>
            <a:ext cx="7408333" cy="4497363"/>
          </a:xfrm>
        </p:spPr>
        <p:txBody>
          <a:bodyPr>
            <a:normAutofit/>
          </a:bodyPr>
          <a:lstStyle/>
          <a:p>
            <a:pPr marL="0" indent="0" algn="just">
              <a:buNone/>
            </a:pPr>
            <a:r>
              <a:rPr lang="es-CL" sz="2800" dirty="0" smtClean="0"/>
              <a:t>La descarga de los minerales provenientes de la Mina, son lugares específicos y estos pueden corresponder a dos lugares: </a:t>
            </a:r>
          </a:p>
          <a:p>
            <a:pPr marL="0" indent="0" algn="just">
              <a:buNone/>
            </a:pPr>
            <a:endParaRPr lang="es-CL" sz="2800" dirty="0" smtClean="0"/>
          </a:p>
          <a:p>
            <a:pPr marL="0" indent="0" algn="just"/>
            <a:r>
              <a:rPr lang="es-CL" sz="2800" dirty="0" smtClean="0"/>
              <a:t> Tolva de Chancado Primario</a:t>
            </a:r>
          </a:p>
          <a:p>
            <a:pPr marL="0" indent="0" algn="just"/>
            <a:r>
              <a:rPr lang="es-CL" sz="2800" dirty="0" smtClean="0"/>
              <a:t> Piques de Traspaso</a:t>
            </a:r>
            <a:endParaRPr lang="es-CL" sz="2800" dirty="0"/>
          </a:p>
        </p:txBody>
      </p:sp>
      <p:sp>
        <p:nvSpPr>
          <p:cNvPr id="3" name="2 Título"/>
          <p:cNvSpPr>
            <a:spLocks noGrp="1"/>
          </p:cNvSpPr>
          <p:nvPr>
            <p:ph type="title"/>
          </p:nvPr>
        </p:nvSpPr>
        <p:spPr/>
        <p:txBody>
          <a:bodyPr>
            <a:normAutofit/>
          </a:bodyPr>
          <a:lstStyle/>
          <a:p>
            <a:r>
              <a:rPr lang="es-CL" dirty="0" smtClean="0"/>
              <a:t>DESCARGA DE MINERALES</a:t>
            </a:r>
            <a:endParaRPr lang="es-CL" dirty="0"/>
          </a:p>
        </p:txBody>
      </p:sp>
    </p:spTree>
    <p:extLst>
      <p:ext uri="{BB962C8B-B14F-4D97-AF65-F5344CB8AC3E}">
        <p14:creationId xmlns:p14="http://schemas.microsoft.com/office/powerpoint/2010/main" val="2849069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860595"/>
            <a:ext cx="7408333" cy="4497363"/>
          </a:xfrm>
        </p:spPr>
        <p:txBody>
          <a:bodyPr>
            <a:normAutofit fontScale="92500" lnSpcReduction="10000"/>
          </a:bodyPr>
          <a:lstStyle/>
          <a:p>
            <a:pPr marL="0" indent="0" algn="just">
              <a:buNone/>
            </a:pPr>
            <a:r>
              <a:rPr lang="es-CL" sz="2800" dirty="0" smtClean="0"/>
              <a:t>Cuando la descarga se realiza en la </a:t>
            </a:r>
            <a:r>
              <a:rPr lang="es-CL" sz="2800" b="1" dirty="0" smtClean="0"/>
              <a:t>tolva de chancado primario</a:t>
            </a:r>
            <a:r>
              <a:rPr lang="es-CL" sz="2800" dirty="0" smtClean="0"/>
              <a:t> (que se encuentra en el mismo rajo), los camiones que transportan el mineral, descargan directamente en la tolva, donde se va almacenando el mineral con el fin de procesarlo inmediatamente a través del chancado primario. Para la descarga de mineral, se construye una infraestructura en el entorno del sector. Esta infraestructura es de hormigón armado y va fijo al piso, con el fin de soportar el peso y apoyo de los neumáticos en el tope. </a:t>
            </a:r>
            <a:endParaRPr lang="es-CL" sz="2800" dirty="0"/>
          </a:p>
        </p:txBody>
      </p:sp>
      <p:sp>
        <p:nvSpPr>
          <p:cNvPr id="3" name="2 Título"/>
          <p:cNvSpPr>
            <a:spLocks noGrp="1"/>
          </p:cNvSpPr>
          <p:nvPr>
            <p:ph type="title"/>
          </p:nvPr>
        </p:nvSpPr>
        <p:spPr/>
        <p:txBody>
          <a:bodyPr>
            <a:normAutofit/>
          </a:bodyPr>
          <a:lstStyle/>
          <a:p>
            <a:r>
              <a:rPr lang="es-CL" dirty="0" smtClean="0"/>
              <a:t>DESCARGA DE MINERALES</a:t>
            </a:r>
            <a:endParaRPr lang="es-CL" dirty="0"/>
          </a:p>
        </p:txBody>
      </p:sp>
    </p:spTree>
    <p:extLst>
      <p:ext uri="{BB962C8B-B14F-4D97-AF65-F5344CB8AC3E}">
        <p14:creationId xmlns:p14="http://schemas.microsoft.com/office/powerpoint/2010/main" val="2849069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1860595"/>
            <a:ext cx="8064895" cy="4497363"/>
          </a:xfrm>
        </p:spPr>
        <p:txBody>
          <a:bodyPr>
            <a:normAutofit fontScale="92500"/>
          </a:bodyPr>
          <a:lstStyle/>
          <a:p>
            <a:pPr marL="0" indent="0">
              <a:buNone/>
            </a:pPr>
            <a:r>
              <a:rPr lang="es-CL" sz="2800" dirty="0" smtClean="0"/>
              <a:t>Para el otro esquema, el mineral es descargado directamente en los </a:t>
            </a:r>
            <a:r>
              <a:rPr lang="es-CL" sz="2800" b="1" dirty="0" smtClean="0"/>
              <a:t>piques de traspaso</a:t>
            </a:r>
            <a:r>
              <a:rPr lang="es-CL" sz="2800" dirty="0" smtClean="0"/>
              <a:t> (son conducidos gravitacionalmente hasta la planta de chancado ubicada en el interior de la mina subterránea). Para la descarga en los piques de traspaso, se usa la misma infraestructura de la tolva de chancado primario. La diferencia respecto al proceso anterior, es la oportunidad con que llega el mineral a la planta de chancado (por la distancia entre el punto de descarga y la tolva de almacenamiento). </a:t>
            </a:r>
            <a:endParaRPr lang="es-CL" sz="2800" dirty="0"/>
          </a:p>
        </p:txBody>
      </p:sp>
      <p:sp>
        <p:nvSpPr>
          <p:cNvPr id="3" name="2 Título"/>
          <p:cNvSpPr>
            <a:spLocks noGrp="1"/>
          </p:cNvSpPr>
          <p:nvPr>
            <p:ph type="title"/>
          </p:nvPr>
        </p:nvSpPr>
        <p:spPr/>
        <p:txBody>
          <a:bodyPr>
            <a:normAutofit/>
          </a:bodyPr>
          <a:lstStyle/>
          <a:p>
            <a:r>
              <a:rPr lang="es-CL" dirty="0" smtClean="0"/>
              <a:t>DESCARGA DE MINERALES</a:t>
            </a:r>
            <a:endParaRPr lang="es-CL" dirty="0"/>
          </a:p>
        </p:txBody>
      </p:sp>
    </p:spTree>
    <p:extLst>
      <p:ext uri="{BB962C8B-B14F-4D97-AF65-F5344CB8AC3E}">
        <p14:creationId xmlns:p14="http://schemas.microsoft.com/office/powerpoint/2010/main" val="2849069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DESCRIPCION DE LA PUESTA EN MARCHA DEL PROYECTO SUR </a:t>
            </a:r>
            <a:r>
              <a:rPr lang="es-ES_tradnl" sz="2800" b="1" dirty="0" err="1" smtClean="0">
                <a:solidFill>
                  <a:schemeClr val="accent1">
                    <a:lumMod val="75000"/>
                  </a:schemeClr>
                </a:solidFill>
                <a:effectLst>
                  <a:outerShdw blurRad="38100" dist="38100" dir="2700000" algn="tl">
                    <a:srgbClr val="000000"/>
                  </a:outerShdw>
                </a:effectLst>
                <a:latin typeface="+mj-lt"/>
              </a:rPr>
              <a:t>SUR</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176950" y="1836107"/>
            <a:ext cx="8715530" cy="4801314"/>
          </a:xfrm>
          <a:prstGeom prst="rect">
            <a:avLst/>
          </a:prstGeom>
          <a:noFill/>
          <a:ln w="9525">
            <a:noFill/>
            <a:miter lim="800000"/>
            <a:headEnd/>
            <a:tailEnd/>
          </a:ln>
        </p:spPr>
        <p:txBody>
          <a:bodyPr wrap="square">
            <a:spAutoFit/>
          </a:bodyPr>
          <a:lstStyle/>
          <a:p>
            <a:pPr algn="just"/>
            <a:r>
              <a:rPr lang="es-CL" sz="2600" dirty="0" smtClean="0">
                <a:solidFill>
                  <a:srgbClr val="0070C0"/>
                </a:solidFill>
              </a:rPr>
              <a:t>Historia de la puesta en marcha del proyecto Sur </a:t>
            </a:r>
            <a:r>
              <a:rPr lang="es-CL" sz="2600" dirty="0" err="1" smtClean="0">
                <a:solidFill>
                  <a:srgbClr val="0070C0"/>
                </a:solidFill>
              </a:rPr>
              <a:t>Sur</a:t>
            </a:r>
            <a:r>
              <a:rPr lang="es-CL" sz="2600" dirty="0" smtClean="0">
                <a:solidFill>
                  <a:srgbClr val="0070C0"/>
                </a:solidFill>
              </a:rPr>
              <a:t>. Por esos años, la mina subterránea estaba pasando por problemas de bajas leyes lo que gatillo realizar exploraciones en la zona sur del yacimiento Rio Blanco. Los primeros sondajes, no arrojaron nada, lo cual genero pesimismo en toda la organización. Luego siguieron intentando con otros sondajes y otros lugares hasta que un sondaje arrojo un 17% de ley de Cu. </a:t>
            </a:r>
          </a:p>
          <a:p>
            <a:pPr algn="just"/>
            <a:endParaRPr lang="es-CL" sz="2400" b="1" dirty="0" smtClean="0">
              <a:solidFill>
                <a:srgbClr val="0070C0"/>
              </a:solidFill>
            </a:endParaRPr>
          </a:p>
          <a:p>
            <a:pPr algn="just"/>
            <a:endParaRPr lang="es-CL" sz="2400" dirty="0" smtClean="0">
              <a:solidFill>
                <a:srgbClr val="0070C0"/>
              </a:solidFill>
            </a:endParaRPr>
          </a:p>
          <a:p>
            <a:pPr algn="just"/>
            <a:r>
              <a:rPr lang="es-CL" sz="2400" dirty="0" smtClean="0">
                <a:solidFill>
                  <a:srgbClr val="0070C0"/>
                </a:solidFill>
              </a:rPr>
              <a:t>   </a:t>
            </a:r>
            <a:endParaRPr lang="es-CL"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323528" y="529516"/>
            <a:ext cx="8572529" cy="523220"/>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BUSQUEDA DE NUEVOS YACIMIENTOS</a:t>
            </a:r>
            <a:endParaRPr lang="es-CL" sz="2800" dirty="0">
              <a:solidFill>
                <a:schemeClr val="accent1">
                  <a:lumMod val="75000"/>
                </a:schemeClr>
              </a:solidFill>
              <a:latin typeface="+mj-lt"/>
            </a:endParaRPr>
          </a:p>
        </p:txBody>
      </p:sp>
      <p:pic>
        <p:nvPicPr>
          <p:cNvPr id="29700" name="Picture 2" descr="http://www.codelco.cl/educa/images/sub_portadas/info/titulos/punto.gif"/>
          <p:cNvPicPr>
            <a:picLocks noChangeAspect="1" noChangeArrowheads="1"/>
          </p:cNvPicPr>
          <p:nvPr/>
        </p:nvPicPr>
        <p:blipFill>
          <a:blip r:embed="rId2" cstate="print"/>
          <a:srcRect/>
          <a:stretch>
            <a:fillRect/>
          </a:stretch>
        </p:blipFill>
        <p:spPr bwMode="auto">
          <a:xfrm>
            <a:off x="123825" y="0"/>
            <a:ext cx="47625" cy="47625"/>
          </a:xfrm>
          <a:prstGeom prst="rect">
            <a:avLst/>
          </a:prstGeom>
          <a:noFill/>
          <a:ln w="9525">
            <a:noFill/>
            <a:miter lim="800000"/>
            <a:headEnd/>
            <a:tailEnd/>
          </a:ln>
        </p:spPr>
      </p:pic>
      <p:sp>
        <p:nvSpPr>
          <p:cNvPr id="11270" name="5 Rectángulo"/>
          <p:cNvSpPr>
            <a:spLocks noChangeArrowheads="1"/>
          </p:cNvSpPr>
          <p:nvPr/>
        </p:nvSpPr>
        <p:spPr bwMode="auto">
          <a:xfrm>
            <a:off x="285750" y="2996952"/>
            <a:ext cx="8501063" cy="3785652"/>
          </a:xfrm>
          <a:prstGeom prst="rect">
            <a:avLst/>
          </a:prstGeom>
          <a:noFill/>
          <a:ln w="9525">
            <a:noFill/>
            <a:miter lim="800000"/>
            <a:headEnd/>
            <a:tailEnd/>
          </a:ln>
        </p:spPr>
        <p:txBody>
          <a:bodyPr>
            <a:spAutoFit/>
          </a:bodyPr>
          <a:lstStyle/>
          <a:p>
            <a:pPr algn="just"/>
            <a:r>
              <a:rPr lang="es-CL" sz="2400" dirty="0" smtClean="0">
                <a:solidFill>
                  <a:srgbClr val="0070C0"/>
                </a:solidFill>
              </a:rPr>
              <a:t>Después de aplicar técnicas como mapas geológicos, imágenes satelitales, etc.), el equipo de geólogos efectúa </a:t>
            </a:r>
            <a:r>
              <a:rPr lang="es-CL" sz="2400" dirty="0">
                <a:solidFill>
                  <a:srgbClr val="0070C0"/>
                </a:solidFill>
              </a:rPr>
              <a:t>un reconocimiento general de un área extensa </a:t>
            </a:r>
            <a:r>
              <a:rPr lang="es-CL" sz="2400" dirty="0" smtClean="0">
                <a:solidFill>
                  <a:srgbClr val="0070C0"/>
                </a:solidFill>
              </a:rPr>
              <a:t>con </a:t>
            </a:r>
            <a:r>
              <a:rPr lang="es-CL" sz="2400" dirty="0">
                <a:solidFill>
                  <a:srgbClr val="0070C0"/>
                </a:solidFill>
              </a:rPr>
              <a:t>el fin de </a:t>
            </a:r>
            <a:r>
              <a:rPr lang="es-CL" sz="2400" dirty="0" smtClean="0">
                <a:solidFill>
                  <a:srgbClr val="0070C0"/>
                </a:solidFill>
              </a:rPr>
              <a:t>seleccionar las áreas donde se desarrollara la exploración básica. Luego el equipo se dirige a terreno para registrar algunas características de las rocas, como: color, textura, estructura, presencia de algunos minerales, etc., que </a:t>
            </a:r>
            <a:r>
              <a:rPr lang="es-CL" sz="2400" dirty="0">
                <a:solidFill>
                  <a:srgbClr val="0070C0"/>
                </a:solidFill>
              </a:rPr>
              <a:t>puedan indicar la presencia de un </a:t>
            </a:r>
            <a:r>
              <a:rPr lang="es-CL" sz="2400" dirty="0" smtClean="0">
                <a:solidFill>
                  <a:srgbClr val="0070C0"/>
                </a:solidFill>
              </a:rPr>
              <a:t>yacimiento (se recogen muestras para su análisis).</a:t>
            </a:r>
            <a:endParaRPr lang="es-CL" sz="2400" dirty="0">
              <a:solidFill>
                <a:srgbClr val="0070C0"/>
              </a:solidFill>
            </a:endParaRPr>
          </a:p>
        </p:txBody>
      </p:sp>
      <p:sp>
        <p:nvSpPr>
          <p:cNvPr id="9" name="8 Rectángulo"/>
          <p:cNvSpPr>
            <a:spLocks noChangeArrowheads="1"/>
          </p:cNvSpPr>
          <p:nvPr/>
        </p:nvSpPr>
        <p:spPr bwMode="auto">
          <a:xfrm>
            <a:off x="357188" y="1340768"/>
            <a:ext cx="5429250" cy="984885"/>
          </a:xfrm>
          <a:prstGeom prst="rect">
            <a:avLst/>
          </a:prstGeom>
          <a:noFill/>
          <a:ln w="9525">
            <a:noFill/>
            <a:miter lim="800000"/>
            <a:headEnd/>
            <a:tailEnd/>
          </a:ln>
        </p:spPr>
        <p:txBody>
          <a:bodyPr>
            <a:spAutoFit/>
          </a:bodyPr>
          <a:lstStyle/>
          <a:p>
            <a:endParaRPr lang="es-CL" b="1" i="1" dirty="0"/>
          </a:p>
          <a:p>
            <a:r>
              <a:rPr lang="es-CL" b="1" dirty="0"/>
              <a:t>      </a:t>
            </a:r>
            <a:r>
              <a:rPr lang="es-CL" sz="2000" b="1" dirty="0">
                <a:solidFill>
                  <a:srgbClr val="0070C0"/>
                </a:solidFill>
              </a:rPr>
              <a:t>PRIMERA ETAPA</a:t>
            </a:r>
          </a:p>
          <a:p>
            <a:r>
              <a:rPr lang="es-CL" sz="2000" b="1" dirty="0">
                <a:solidFill>
                  <a:srgbClr val="0070C0"/>
                </a:solidFill>
              </a:rPr>
              <a:t>EXPLORACION BASICA</a:t>
            </a:r>
            <a:endParaRPr lang="es-CL" sz="2000" dirty="0">
              <a:solidFill>
                <a:srgbClr val="0070C0"/>
              </a:solidFill>
            </a:endParaRPr>
          </a:p>
        </p:txBody>
      </p:sp>
      <p:sp>
        <p:nvSpPr>
          <p:cNvPr id="10" name="9 Rectángulo"/>
          <p:cNvSpPr>
            <a:spLocks noChangeArrowheads="1"/>
          </p:cNvSpPr>
          <p:nvPr/>
        </p:nvSpPr>
        <p:spPr bwMode="auto">
          <a:xfrm>
            <a:off x="500063" y="2420888"/>
            <a:ext cx="3823483" cy="523220"/>
          </a:xfrm>
          <a:prstGeom prst="rect">
            <a:avLst/>
          </a:prstGeom>
          <a:noFill/>
          <a:ln w="9525">
            <a:noFill/>
            <a:miter lim="800000"/>
            <a:headEnd/>
            <a:tailEnd/>
          </a:ln>
        </p:spPr>
        <p:txBody>
          <a:bodyPr wrap="none">
            <a:spAutoFit/>
          </a:bodyPr>
          <a:lstStyle/>
          <a:p>
            <a:r>
              <a:rPr lang="es-CL" sz="2800" b="1" i="1" dirty="0">
                <a:solidFill>
                  <a:srgbClr val="0070C0"/>
                </a:solidFill>
              </a:rPr>
              <a:t>¿Cuál es el objetivo?</a:t>
            </a:r>
            <a:endParaRPr lang="es-CL" sz="2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DESCRIPCION DE LA PUESTA EN MARCHA DEL PROYECTO SUR </a:t>
            </a:r>
            <a:r>
              <a:rPr lang="es-ES_tradnl" sz="2800" b="1" dirty="0" err="1" smtClean="0">
                <a:solidFill>
                  <a:schemeClr val="accent1">
                    <a:lumMod val="75000"/>
                  </a:schemeClr>
                </a:solidFill>
                <a:effectLst>
                  <a:outerShdw blurRad="38100" dist="38100" dir="2700000" algn="tl">
                    <a:srgbClr val="000000"/>
                  </a:outerShdw>
                </a:effectLst>
                <a:latin typeface="+mj-lt"/>
              </a:rPr>
              <a:t>SUR</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106779" y="1700808"/>
            <a:ext cx="8929717" cy="4154984"/>
          </a:xfrm>
          <a:prstGeom prst="rect">
            <a:avLst/>
          </a:prstGeom>
          <a:noFill/>
          <a:ln w="9525">
            <a:noFill/>
            <a:miter lim="800000"/>
            <a:headEnd/>
            <a:tailEnd/>
          </a:ln>
        </p:spPr>
        <p:txBody>
          <a:bodyPr wrap="square">
            <a:spAutoFit/>
          </a:bodyPr>
          <a:lstStyle/>
          <a:p>
            <a:pPr algn="just"/>
            <a:r>
              <a:rPr lang="es-CL" sz="2400" dirty="0">
                <a:solidFill>
                  <a:srgbClr val="0070C0"/>
                </a:solidFill>
              </a:rPr>
              <a:t>Por la presión de partir lo antes posible con la explotación de un nuevo yacimiento, la perforación de los sondajes posteriores fue muy superficial y muy espaciada (además que la ley encontrada de 17%, hizo pensar que estaban ante un gran yacimiento.</a:t>
            </a:r>
            <a:endParaRPr lang="es-CL" sz="2400" b="1" dirty="0">
              <a:solidFill>
                <a:srgbClr val="0070C0"/>
              </a:solidFill>
            </a:endParaRPr>
          </a:p>
          <a:p>
            <a:pPr algn="just"/>
            <a:endParaRPr lang="es-CL" sz="2400" dirty="0" smtClean="0">
              <a:solidFill>
                <a:srgbClr val="0070C0"/>
              </a:solidFill>
            </a:endParaRPr>
          </a:p>
          <a:p>
            <a:pPr algn="just"/>
            <a:r>
              <a:rPr lang="es-CL" sz="2400" dirty="0" smtClean="0">
                <a:solidFill>
                  <a:srgbClr val="0070C0"/>
                </a:solidFill>
              </a:rPr>
              <a:t>Pero cuando se conocieron los resultados del sondaje (superficial y espaciada), se dieron cuenta que la vida útil del yacimiento  seria como máximo para 3 años.</a:t>
            </a:r>
            <a:r>
              <a:rPr lang="es-CL" sz="2400" b="1" dirty="0" smtClean="0">
                <a:solidFill>
                  <a:srgbClr val="0070C0"/>
                </a:solidFill>
              </a:rPr>
              <a:t> </a:t>
            </a:r>
          </a:p>
          <a:p>
            <a:pPr algn="just"/>
            <a:endParaRPr lang="es-CL" sz="2400" b="1" dirty="0" smtClean="0">
              <a:solidFill>
                <a:srgbClr val="0070C0"/>
              </a:solidFill>
            </a:endParaRPr>
          </a:p>
          <a:p>
            <a:pPr algn="just"/>
            <a:r>
              <a:rPr lang="es-CL" sz="2400" dirty="0">
                <a:solidFill>
                  <a:srgbClr val="0070C0"/>
                </a:solidFill>
              </a:rPr>
              <a:t>Con esta vida útil, no se puede invertir en equipos nuevos</a:t>
            </a:r>
            <a:r>
              <a:rPr lang="es-CL" sz="2400" dirty="0" smtClean="0">
                <a:solidFill>
                  <a:srgbClr val="0070C0"/>
                </a:solidFill>
              </a:rPr>
              <a:t>.   </a:t>
            </a:r>
            <a:endParaRPr lang="es-CL" dirty="0">
              <a:solidFill>
                <a:srgbClr val="0070C0"/>
              </a:solidFill>
            </a:endParaRPr>
          </a:p>
        </p:txBody>
      </p:sp>
    </p:spTree>
    <p:extLst>
      <p:ext uri="{BB962C8B-B14F-4D97-AF65-F5344CB8AC3E}">
        <p14:creationId xmlns:p14="http://schemas.microsoft.com/office/powerpoint/2010/main" val="11230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DESCRIPCION DE LA PUESTA EN MARCHA DEL PROYECTO SUR </a:t>
            </a:r>
            <a:r>
              <a:rPr lang="es-ES_tradnl" sz="2800" b="1" dirty="0" err="1" smtClean="0">
                <a:solidFill>
                  <a:schemeClr val="accent1">
                    <a:lumMod val="75000"/>
                  </a:schemeClr>
                </a:solidFill>
                <a:effectLst>
                  <a:outerShdw blurRad="38100" dist="38100" dir="2700000" algn="tl">
                    <a:srgbClr val="000000"/>
                  </a:outerShdw>
                </a:effectLst>
                <a:latin typeface="+mj-lt"/>
              </a:rPr>
              <a:t>SUR</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177675" y="1628800"/>
            <a:ext cx="8786813" cy="4893647"/>
          </a:xfrm>
          <a:prstGeom prst="rect">
            <a:avLst/>
          </a:prstGeom>
          <a:noFill/>
          <a:ln w="9525">
            <a:noFill/>
            <a:miter lim="800000"/>
            <a:headEnd/>
            <a:tailEnd/>
          </a:ln>
        </p:spPr>
        <p:txBody>
          <a:bodyPr wrap="square">
            <a:spAutoFit/>
          </a:bodyPr>
          <a:lstStyle/>
          <a:p>
            <a:pPr algn="just"/>
            <a:r>
              <a:rPr lang="es-CL" sz="2400" dirty="0" smtClean="0">
                <a:solidFill>
                  <a:srgbClr val="0070C0"/>
                </a:solidFill>
              </a:rPr>
              <a:t>Que se hizo ?.</a:t>
            </a:r>
          </a:p>
          <a:p>
            <a:pPr algn="just"/>
            <a:r>
              <a:rPr lang="es-CL" sz="2400" dirty="0" smtClean="0">
                <a:solidFill>
                  <a:srgbClr val="0070C0"/>
                </a:solidFill>
              </a:rPr>
              <a:t>Se trajeron los equipos de Chuquicamata que ya habían cumplido su vida útil, es decir, equipos depreciados al precio de un dólar (llegaron 11 camiones, una pala eléctrica, dos cargadores frontales y una perforadora eléctrica).</a:t>
            </a:r>
          </a:p>
          <a:p>
            <a:pPr algn="just"/>
            <a:endParaRPr lang="es-CL" sz="2400" dirty="0" smtClean="0">
              <a:solidFill>
                <a:srgbClr val="0070C0"/>
              </a:solidFill>
            </a:endParaRPr>
          </a:p>
          <a:p>
            <a:pPr algn="just"/>
            <a:r>
              <a:rPr lang="es-CL" sz="2400" dirty="0" smtClean="0">
                <a:solidFill>
                  <a:srgbClr val="0070C0"/>
                </a:solidFill>
              </a:rPr>
              <a:t>Por no contar con la mejor información, se tomaron malas decisiones.</a:t>
            </a:r>
          </a:p>
          <a:p>
            <a:pPr algn="just"/>
            <a:r>
              <a:rPr lang="es-CL" sz="2400" dirty="0" smtClean="0">
                <a:solidFill>
                  <a:srgbClr val="0070C0"/>
                </a:solidFill>
              </a:rPr>
              <a:t> </a:t>
            </a:r>
          </a:p>
          <a:p>
            <a:pPr algn="just">
              <a:buFont typeface="Arial" pitchFamily="34" charset="0"/>
              <a:buChar char="•"/>
            </a:pPr>
            <a:r>
              <a:rPr lang="es-CL" sz="2400" dirty="0" smtClean="0">
                <a:solidFill>
                  <a:srgbClr val="0070C0"/>
                </a:solidFill>
              </a:rPr>
              <a:t> Ubicación del Refugio.</a:t>
            </a:r>
          </a:p>
          <a:p>
            <a:pPr algn="just">
              <a:buFont typeface="Arial" pitchFamily="34" charset="0"/>
              <a:buChar char="•"/>
            </a:pPr>
            <a:r>
              <a:rPr lang="es-CL" sz="2400" dirty="0" smtClean="0">
                <a:solidFill>
                  <a:srgbClr val="0070C0"/>
                </a:solidFill>
              </a:rPr>
              <a:t> Ubicación del área de mantención.</a:t>
            </a:r>
          </a:p>
          <a:p>
            <a:pPr algn="just">
              <a:buFont typeface="Arial" pitchFamily="34" charset="0"/>
              <a:buChar char="•"/>
            </a:pPr>
            <a:r>
              <a:rPr lang="es-CL" sz="2400" dirty="0" smtClean="0">
                <a:solidFill>
                  <a:srgbClr val="0070C0"/>
                </a:solidFill>
              </a:rPr>
              <a:t> Ubicación de los botaderos, etc.   </a:t>
            </a:r>
            <a:endParaRPr lang="es-CL"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428604"/>
            <a:ext cx="8786843" cy="954107"/>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DESCRIPCION DE LA PUESTA EN MARCHA DEL PROYECTO SUR </a:t>
            </a:r>
            <a:r>
              <a:rPr lang="es-ES_tradnl" sz="2800" b="1" dirty="0" err="1" smtClean="0">
                <a:solidFill>
                  <a:schemeClr val="accent1">
                    <a:lumMod val="75000"/>
                  </a:schemeClr>
                </a:solidFill>
                <a:effectLst>
                  <a:outerShdw blurRad="38100" dist="38100" dir="2700000" algn="tl">
                    <a:srgbClr val="000000"/>
                  </a:outerShdw>
                </a:effectLst>
                <a:latin typeface="+mj-lt"/>
              </a:rPr>
              <a:t>SUR</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177675" y="1964377"/>
            <a:ext cx="8786813" cy="4524315"/>
          </a:xfrm>
          <a:prstGeom prst="rect">
            <a:avLst/>
          </a:prstGeom>
          <a:noFill/>
          <a:ln w="9525">
            <a:noFill/>
            <a:miter lim="800000"/>
            <a:headEnd/>
            <a:tailEnd/>
          </a:ln>
        </p:spPr>
        <p:txBody>
          <a:bodyPr wrap="square">
            <a:spAutoFit/>
          </a:bodyPr>
          <a:lstStyle/>
          <a:p>
            <a:pPr algn="just"/>
            <a:r>
              <a:rPr lang="es-CL" sz="2400" dirty="0" smtClean="0">
                <a:solidFill>
                  <a:srgbClr val="0070C0"/>
                </a:solidFill>
              </a:rPr>
              <a:t>Posteriormente, se realizaron nuevos sondajes y estos arrojaron muy buenos resultados. Estábamos en presencia de un mega yacimiento, y con un futuro de explotación de muchos años.</a:t>
            </a:r>
          </a:p>
          <a:p>
            <a:pPr algn="just"/>
            <a:r>
              <a:rPr lang="es-CL" sz="2400" dirty="0" smtClean="0">
                <a:solidFill>
                  <a:srgbClr val="0070C0"/>
                </a:solidFill>
              </a:rPr>
              <a:t>Hoy nos encontramos en presencia de las mayores y mejores reservas de cobre del mundo, con una expansión a 144.000 ton/día en evaluación (modular, por etapas). Lo anterior, igual permitirá que División Andina tenga una vida útil por 65 años mas a partir de la puesta en marcha de la expansión.      </a:t>
            </a:r>
            <a:endParaRPr lang="es-CL" sz="2400" b="1" dirty="0" smtClean="0">
              <a:solidFill>
                <a:srgbClr val="0070C0"/>
              </a:solidFill>
            </a:endParaRPr>
          </a:p>
          <a:p>
            <a:pPr algn="just"/>
            <a:endParaRPr lang="es-CL" sz="2400" dirty="0" smtClean="0">
              <a:solidFill>
                <a:srgbClr val="0070C0"/>
              </a:solidFill>
            </a:endParaRPr>
          </a:p>
          <a:p>
            <a:pPr algn="just"/>
            <a:r>
              <a:rPr lang="es-CL" sz="2400" dirty="0" smtClean="0">
                <a:solidFill>
                  <a:srgbClr val="0070C0"/>
                </a:solidFill>
              </a:rPr>
              <a:t>   </a:t>
            </a:r>
            <a:endParaRPr lang="es-CL"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6128" y="285728"/>
            <a:ext cx="8260672" cy="1039427"/>
          </a:xfrm>
        </p:spPr>
        <p:txBody>
          <a:bodyPr>
            <a:normAutofit/>
          </a:bodyPr>
          <a:lstStyle/>
          <a:p>
            <a:r>
              <a:rPr lang="es-CL" sz="2800" b="1" dirty="0" smtClean="0"/>
              <a:t>PROCESOS DE PLANIFICACION MINERA</a:t>
            </a:r>
            <a:endParaRPr lang="es-CL" sz="2800" b="1" dirty="0"/>
          </a:p>
        </p:txBody>
      </p:sp>
      <p:pic>
        <p:nvPicPr>
          <p:cNvPr id="3074" name="Picture 2" descr="http://image.slidesharecdn.com/diseodeviasyrampasenmineria-120605172123-phpapp01/95/slide-26-728.jpg?1338935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6751"/>
            <a:ext cx="7776864" cy="556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555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4705" y="3714752"/>
            <a:ext cx="6629400" cy="1517301"/>
          </a:xfrm>
        </p:spPr>
        <p:txBody>
          <a:bodyPr>
            <a:noAutofit/>
          </a:bodyPr>
          <a:lstStyle/>
          <a:p>
            <a:r>
              <a:rPr lang="es-CL" b="1" dirty="0" smtClean="0"/>
              <a:t>PROGRAMACION DE CORTO, MEDIANO Y LARGO PLAZO</a:t>
            </a:r>
            <a:endParaRPr lang="es-CL" b="1" dirty="0"/>
          </a:p>
        </p:txBody>
      </p:sp>
    </p:spTree>
    <p:extLst>
      <p:ext uri="{BB962C8B-B14F-4D97-AF65-F5344CB8AC3E}">
        <p14:creationId xmlns:p14="http://schemas.microsoft.com/office/powerpoint/2010/main" val="2610149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27584" y="1932033"/>
            <a:ext cx="7408333" cy="4497363"/>
          </a:xfrm>
        </p:spPr>
        <p:txBody>
          <a:bodyPr/>
          <a:lstStyle/>
          <a:p>
            <a:pPr marL="0" indent="0" algn="just">
              <a:buNone/>
            </a:pPr>
            <a:r>
              <a:rPr lang="es-CL" b="1" dirty="0" smtClean="0"/>
              <a:t>Planificación</a:t>
            </a:r>
            <a:r>
              <a:rPr lang="es-CL" dirty="0" smtClean="0"/>
              <a:t> es el proceso de Ingeniería de Minas cuyo fin es </a:t>
            </a:r>
            <a:r>
              <a:rPr lang="es-CL" b="1" dirty="0" smtClean="0"/>
              <a:t>transformar el recurso mineral</a:t>
            </a:r>
            <a:r>
              <a:rPr lang="es-CL" dirty="0" smtClean="0"/>
              <a:t> en el mejor </a:t>
            </a:r>
            <a:r>
              <a:rPr lang="es-CL" b="1" dirty="0" smtClean="0"/>
              <a:t>negocio productivo</a:t>
            </a:r>
            <a:r>
              <a:rPr lang="es-CL" dirty="0" smtClean="0"/>
              <a:t>. Es decir, maximiza el aporte de cobre fino y reduce los costos de operación.</a:t>
            </a:r>
          </a:p>
          <a:p>
            <a:pPr marL="0" indent="0" algn="just">
              <a:buNone/>
            </a:pPr>
            <a:endParaRPr lang="es-CL" dirty="0" smtClean="0"/>
          </a:p>
          <a:p>
            <a:pPr marL="0" indent="0" algn="just">
              <a:buNone/>
            </a:pPr>
            <a:r>
              <a:rPr lang="es-CL" dirty="0" smtClean="0"/>
              <a:t>No se puede pensar en el plan minero sin un modelo de bloques.</a:t>
            </a:r>
          </a:p>
          <a:p>
            <a:pPr marL="0" indent="0" algn="just">
              <a:buNone/>
            </a:pPr>
            <a:endParaRPr lang="es-CL" dirty="0" smtClean="0"/>
          </a:p>
          <a:p>
            <a:pPr marL="0" indent="0" algn="just">
              <a:buNone/>
            </a:pPr>
            <a:r>
              <a:rPr lang="es-CL" dirty="0" smtClean="0"/>
              <a:t>Los sondajes y un modelo geológico son el punto de partida de toda planificación minera. </a:t>
            </a:r>
          </a:p>
          <a:p>
            <a:pPr marL="0" indent="0" algn="just">
              <a:buNone/>
            </a:pPr>
            <a:endParaRPr lang="es-CL" dirty="0"/>
          </a:p>
        </p:txBody>
      </p:sp>
      <p:sp>
        <p:nvSpPr>
          <p:cNvPr id="3" name="2 Título"/>
          <p:cNvSpPr>
            <a:spLocks noGrp="1"/>
          </p:cNvSpPr>
          <p:nvPr>
            <p:ph type="title"/>
          </p:nvPr>
        </p:nvSpPr>
        <p:spPr/>
        <p:txBody>
          <a:bodyPr>
            <a:normAutofit/>
          </a:bodyPr>
          <a:lstStyle/>
          <a:p>
            <a:r>
              <a:rPr lang="es-CL" sz="3200" b="1" dirty="0" smtClean="0"/>
              <a:t>PLANIFICACION MINERA</a:t>
            </a:r>
            <a:endParaRPr lang="es-CL" sz="3200" b="1" dirty="0"/>
          </a:p>
        </p:txBody>
      </p:sp>
    </p:spTree>
    <p:extLst>
      <p:ext uri="{BB962C8B-B14F-4D97-AF65-F5344CB8AC3E}">
        <p14:creationId xmlns:p14="http://schemas.microsoft.com/office/powerpoint/2010/main" val="2849069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408373"/>
            <a:ext cx="8260672" cy="877488"/>
          </a:xfrm>
        </p:spPr>
        <p:txBody>
          <a:bodyPr>
            <a:normAutofit fontScale="90000"/>
          </a:bodyPr>
          <a:lstStyle/>
          <a:p>
            <a:r>
              <a:rPr lang="es-CL" sz="2800" b="1" dirty="0" smtClean="0"/>
              <a:t>PROGRAMACION DE CORTO, MEDIANO Y LARGO PLAZO</a:t>
            </a:r>
            <a:endParaRPr lang="es-CL" sz="2800" b="1" dirty="0"/>
          </a:p>
        </p:txBody>
      </p:sp>
      <p:pic>
        <p:nvPicPr>
          <p:cNvPr id="1027" name="Picture 3"/>
          <p:cNvPicPr>
            <a:picLocks noChangeAspect="1" noChangeArrowheads="1"/>
          </p:cNvPicPr>
          <p:nvPr/>
        </p:nvPicPr>
        <p:blipFill>
          <a:blip r:embed="rId2" cstate="print"/>
          <a:srcRect/>
          <a:stretch>
            <a:fillRect/>
          </a:stretch>
        </p:blipFill>
        <p:spPr bwMode="auto">
          <a:xfrm>
            <a:off x="1500166" y="1714488"/>
            <a:ext cx="6143668" cy="5072098"/>
          </a:xfrm>
          <a:prstGeom prst="rect">
            <a:avLst/>
          </a:prstGeom>
          <a:noFill/>
          <a:ln w="9525">
            <a:noFill/>
            <a:miter lim="800000"/>
            <a:headEnd/>
            <a:tailEnd/>
          </a:ln>
        </p:spPr>
      </p:pic>
    </p:spTree>
    <p:extLst>
      <p:ext uri="{BB962C8B-B14F-4D97-AF65-F5344CB8AC3E}">
        <p14:creationId xmlns:p14="http://schemas.microsoft.com/office/powerpoint/2010/main" val="28490696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32033"/>
            <a:ext cx="7408333" cy="4497363"/>
          </a:xfrm>
        </p:spPr>
        <p:txBody>
          <a:bodyPr>
            <a:normAutofit/>
          </a:bodyPr>
          <a:lstStyle/>
          <a:p>
            <a:pPr marL="0" indent="0" algn="just">
              <a:buNone/>
            </a:pPr>
            <a:r>
              <a:rPr lang="es-CL" dirty="0" smtClean="0"/>
              <a:t>Para el correcto diseño de una mina a cielo abierto, se tiene que haber cubierto la etapa de investigación geológica, fruto de la cual se obtendrá el modelo del yacimiento con todas sus características litológicas y estructurales, que permitirán establecer la planificación de las labores y el control de la calidad de los minerales, en suma, la </a:t>
            </a:r>
            <a:r>
              <a:rPr lang="es-CL" b="1" dirty="0" smtClean="0"/>
              <a:t>rentabilidad del negocio</a:t>
            </a:r>
            <a:r>
              <a:rPr lang="es-CL" dirty="0" smtClean="0"/>
              <a:t>. </a:t>
            </a:r>
          </a:p>
          <a:p>
            <a:pPr marL="0" indent="0" algn="just">
              <a:buNone/>
            </a:pPr>
            <a:r>
              <a:rPr lang="es-CL" dirty="0" smtClean="0"/>
              <a:t>En el momento de proyectar una mina a cielo abierto, se debe tener en cuenta cuatro grupos de parámetros:</a:t>
            </a:r>
            <a:endParaRPr lang="es-CL" dirty="0"/>
          </a:p>
        </p:txBody>
      </p:sp>
      <p:sp>
        <p:nvSpPr>
          <p:cNvPr id="3" name="2 Título"/>
          <p:cNvSpPr>
            <a:spLocks noGrp="1"/>
          </p:cNvSpPr>
          <p:nvPr>
            <p:ph type="title"/>
          </p:nvPr>
        </p:nvSpPr>
        <p:spPr/>
        <p:txBody>
          <a:bodyPr>
            <a:normAutofit fontScale="90000"/>
          </a:bodyPr>
          <a:lstStyle/>
          <a:p>
            <a:r>
              <a:rPr lang="es-CL" sz="3200" b="1" dirty="0" smtClean="0"/>
              <a:t>CRITERIOS PARA EL DISEÑO DE EXPLOTACION A CIELO ABIERTO</a:t>
            </a:r>
            <a:endParaRPr lang="es-CL" sz="3200" b="1" dirty="0"/>
          </a:p>
        </p:txBody>
      </p:sp>
    </p:spTree>
    <p:extLst>
      <p:ext uri="{BB962C8B-B14F-4D97-AF65-F5344CB8AC3E}">
        <p14:creationId xmlns:p14="http://schemas.microsoft.com/office/powerpoint/2010/main" val="2849069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32033"/>
            <a:ext cx="7408333" cy="4497363"/>
          </a:xfrm>
        </p:spPr>
        <p:txBody>
          <a:bodyPr>
            <a:normAutofit fontScale="92500" lnSpcReduction="10000"/>
          </a:bodyPr>
          <a:lstStyle/>
          <a:p>
            <a:pPr marL="0" indent="0" algn="just">
              <a:buNone/>
            </a:pPr>
            <a:r>
              <a:rPr lang="es-CL" b="1" dirty="0" smtClean="0"/>
              <a:t>Geométricos:</a:t>
            </a:r>
            <a:r>
              <a:rPr lang="es-CL" dirty="0" smtClean="0"/>
              <a:t> Función de la forma y los limites de propiedad del yacimiento.</a:t>
            </a:r>
          </a:p>
          <a:p>
            <a:pPr marL="0" indent="0" algn="just">
              <a:buNone/>
            </a:pPr>
            <a:r>
              <a:rPr lang="es-CL" b="1" dirty="0" smtClean="0"/>
              <a:t>Geotécnicos:</a:t>
            </a:r>
            <a:r>
              <a:rPr lang="es-CL" dirty="0" smtClean="0"/>
              <a:t> Estudia las propiedades de las rocas, para ver en detalles los ángulos máximos estables de los taludes.</a:t>
            </a:r>
          </a:p>
          <a:p>
            <a:pPr marL="0" indent="0" algn="just">
              <a:buNone/>
            </a:pPr>
            <a:r>
              <a:rPr lang="es-CL" b="1" dirty="0" smtClean="0"/>
              <a:t>Operativos:</a:t>
            </a:r>
            <a:r>
              <a:rPr lang="es-CL" dirty="0" smtClean="0"/>
              <a:t> Dimensiones necesarias para que la maquinaria empleada trabaje en condiciones adecuadas de eficiencia y seguridad (altura banco, anchura de bermas y pistas, anchura en el fondo mina, etc.</a:t>
            </a:r>
          </a:p>
          <a:p>
            <a:pPr marL="0" indent="0" algn="just">
              <a:buNone/>
            </a:pPr>
            <a:r>
              <a:rPr lang="es-CL" b="1" dirty="0" smtClean="0"/>
              <a:t>Medioambientales:</a:t>
            </a:r>
            <a:r>
              <a:rPr lang="es-CL" dirty="0" smtClean="0"/>
              <a:t> Se preocupa que hacer con el espacio dejado por la explotación, restaurando los terrenos de ciertos impactos ambientales. </a:t>
            </a:r>
          </a:p>
        </p:txBody>
      </p:sp>
      <p:sp>
        <p:nvSpPr>
          <p:cNvPr id="3" name="2 Título"/>
          <p:cNvSpPr>
            <a:spLocks noGrp="1"/>
          </p:cNvSpPr>
          <p:nvPr>
            <p:ph type="title"/>
          </p:nvPr>
        </p:nvSpPr>
        <p:spPr/>
        <p:txBody>
          <a:bodyPr>
            <a:normAutofit fontScale="90000"/>
          </a:bodyPr>
          <a:lstStyle/>
          <a:p>
            <a:r>
              <a:rPr lang="es-CL" sz="3200" b="1" dirty="0" smtClean="0"/>
              <a:t>CRITERIOS PARA EL DISEÑO DE EXPLOTACION A CIELO ABIERTO</a:t>
            </a:r>
            <a:endParaRPr lang="es-CL" sz="3200" b="1" dirty="0"/>
          </a:p>
        </p:txBody>
      </p:sp>
    </p:spTree>
    <p:extLst>
      <p:ext uri="{BB962C8B-B14F-4D97-AF65-F5344CB8AC3E}">
        <p14:creationId xmlns:p14="http://schemas.microsoft.com/office/powerpoint/2010/main" val="2849069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32033"/>
            <a:ext cx="7408333" cy="4497363"/>
          </a:xfrm>
        </p:spPr>
        <p:txBody>
          <a:bodyPr>
            <a:normAutofit/>
          </a:bodyPr>
          <a:lstStyle/>
          <a:p>
            <a:pPr marL="0" indent="0" algn="just">
              <a:buNone/>
            </a:pPr>
            <a:r>
              <a:rPr lang="es-CL" dirty="0" smtClean="0"/>
              <a:t>Finalmente, en función del nivel de precisión de los datos y de los periodos de duración del plan minero, este se descompone en diferentes horizontes de planificación minera, los cuales constituyen una herramienta para tratar la incertidumbre dentro del proceso minero. Estos son:</a:t>
            </a:r>
          </a:p>
          <a:p>
            <a:pPr marL="0" indent="0" algn="just">
              <a:buNone/>
            </a:pPr>
            <a:endParaRPr lang="es-CL" dirty="0" smtClean="0"/>
          </a:p>
        </p:txBody>
      </p:sp>
      <p:sp>
        <p:nvSpPr>
          <p:cNvPr id="3" name="2 Título"/>
          <p:cNvSpPr>
            <a:spLocks noGrp="1"/>
          </p:cNvSpPr>
          <p:nvPr>
            <p:ph type="title"/>
          </p:nvPr>
        </p:nvSpPr>
        <p:spPr/>
        <p:txBody>
          <a:bodyPr>
            <a:normAutofit/>
          </a:bodyPr>
          <a:lstStyle/>
          <a:p>
            <a:r>
              <a:rPr lang="es-CL" sz="3200" b="1" dirty="0" smtClean="0"/>
              <a:t>PLANIFICACION CONCEPTUAL</a:t>
            </a:r>
            <a:endParaRPr lang="es-CL" sz="3200" b="1" dirty="0"/>
          </a:p>
        </p:txBody>
      </p:sp>
    </p:spTree>
    <p:extLst>
      <p:ext uri="{BB962C8B-B14F-4D97-AF65-F5344CB8AC3E}">
        <p14:creationId xmlns:p14="http://schemas.microsoft.com/office/powerpoint/2010/main" val="284906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79512" y="673532"/>
            <a:ext cx="8715404" cy="523220"/>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BUSQUEDA DE NUEVOS YACIMIENTOS</a:t>
            </a:r>
            <a:endParaRPr lang="es-CL" sz="2800" dirty="0">
              <a:solidFill>
                <a:schemeClr val="accent1">
                  <a:lumMod val="75000"/>
                </a:schemeClr>
              </a:solidFill>
              <a:latin typeface="+mj-lt"/>
            </a:endParaRPr>
          </a:p>
        </p:txBody>
      </p:sp>
      <p:sp>
        <p:nvSpPr>
          <p:cNvPr id="8196" name="3 Rectángulo"/>
          <p:cNvSpPr>
            <a:spLocks noChangeArrowheads="1"/>
          </p:cNvSpPr>
          <p:nvPr/>
        </p:nvSpPr>
        <p:spPr bwMode="auto">
          <a:xfrm>
            <a:off x="71438" y="1772816"/>
            <a:ext cx="6215062" cy="646331"/>
          </a:xfrm>
          <a:prstGeom prst="rect">
            <a:avLst/>
          </a:prstGeom>
          <a:noFill/>
          <a:ln w="9525">
            <a:noFill/>
            <a:miter lim="800000"/>
            <a:headEnd/>
            <a:tailEnd/>
          </a:ln>
        </p:spPr>
        <p:txBody>
          <a:bodyPr>
            <a:spAutoFit/>
          </a:bodyPr>
          <a:lstStyle/>
          <a:p>
            <a:r>
              <a:rPr lang="es-CL" b="1" dirty="0"/>
              <a:t>          </a:t>
            </a:r>
            <a:r>
              <a:rPr lang="es-CL" b="1" dirty="0">
                <a:solidFill>
                  <a:srgbClr val="0070C0"/>
                </a:solidFill>
              </a:rPr>
              <a:t>SEGUNDA ETAPA</a:t>
            </a:r>
          </a:p>
          <a:p>
            <a:r>
              <a:rPr lang="es-CL" b="1" dirty="0">
                <a:solidFill>
                  <a:srgbClr val="0070C0"/>
                </a:solidFill>
              </a:rPr>
              <a:t>EXPLORACION INTERMEDIA</a:t>
            </a:r>
            <a:endParaRPr lang="es-CL" dirty="0">
              <a:solidFill>
                <a:srgbClr val="0070C0"/>
              </a:solidFill>
            </a:endParaRPr>
          </a:p>
        </p:txBody>
      </p:sp>
      <p:sp>
        <p:nvSpPr>
          <p:cNvPr id="8198" name="7 Rectángulo"/>
          <p:cNvSpPr>
            <a:spLocks noChangeArrowheads="1"/>
          </p:cNvSpPr>
          <p:nvPr/>
        </p:nvSpPr>
        <p:spPr bwMode="auto">
          <a:xfrm>
            <a:off x="0" y="3501008"/>
            <a:ext cx="9144000" cy="3046988"/>
          </a:xfrm>
          <a:prstGeom prst="rect">
            <a:avLst/>
          </a:prstGeom>
          <a:noFill/>
          <a:ln w="9525">
            <a:noFill/>
            <a:miter lim="800000"/>
            <a:headEnd/>
            <a:tailEnd/>
          </a:ln>
        </p:spPr>
        <p:txBody>
          <a:bodyPr>
            <a:spAutoFit/>
          </a:bodyPr>
          <a:lstStyle/>
          <a:p>
            <a:pPr algn="just"/>
            <a:r>
              <a:rPr lang="es-CL" sz="2400" dirty="0" smtClean="0">
                <a:solidFill>
                  <a:srgbClr val="0070C0"/>
                </a:solidFill>
              </a:rPr>
              <a:t>Una vez localizada el area de interés, se realizan con mayor detalle, trabajos de geofísica y geoquímicos. El </a:t>
            </a:r>
            <a:r>
              <a:rPr lang="es-CL" sz="2400" dirty="0">
                <a:solidFill>
                  <a:srgbClr val="0070C0"/>
                </a:solidFill>
              </a:rPr>
              <a:t>objetivo de esta etapa es confirmar la existencia de </a:t>
            </a:r>
            <a:r>
              <a:rPr lang="es-CL" sz="2400" dirty="0" smtClean="0">
                <a:solidFill>
                  <a:srgbClr val="0070C0"/>
                </a:solidFill>
              </a:rPr>
              <a:t>un posible yacimiento. </a:t>
            </a:r>
          </a:p>
          <a:p>
            <a:pPr algn="just"/>
            <a:r>
              <a:rPr lang="es-CL" sz="2400" dirty="0" smtClean="0">
                <a:solidFill>
                  <a:srgbClr val="0070C0"/>
                </a:solidFill>
              </a:rPr>
              <a:t>La información recolectada permitirá diseñar la perforación de algunos sondajes para extraer muestras de distintas profundidades, y determinar así, la posible continuación de la mineralización bajo la superficie. </a:t>
            </a:r>
            <a:endParaRPr lang="es-CL" sz="2400" dirty="0">
              <a:solidFill>
                <a:srgbClr val="0070C0"/>
              </a:solidFill>
            </a:endParaRPr>
          </a:p>
        </p:txBody>
      </p:sp>
      <p:sp>
        <p:nvSpPr>
          <p:cNvPr id="10" name="9 Rectángulo"/>
          <p:cNvSpPr>
            <a:spLocks noChangeArrowheads="1"/>
          </p:cNvSpPr>
          <p:nvPr/>
        </p:nvSpPr>
        <p:spPr bwMode="auto">
          <a:xfrm>
            <a:off x="500034" y="2689756"/>
            <a:ext cx="3823483" cy="523220"/>
          </a:xfrm>
          <a:prstGeom prst="rect">
            <a:avLst/>
          </a:prstGeom>
          <a:noFill/>
          <a:ln w="9525">
            <a:noFill/>
            <a:miter lim="800000"/>
            <a:headEnd/>
            <a:tailEnd/>
          </a:ln>
        </p:spPr>
        <p:txBody>
          <a:bodyPr wrap="none">
            <a:spAutoFit/>
          </a:bodyPr>
          <a:lstStyle/>
          <a:p>
            <a:r>
              <a:rPr lang="es-CL" sz="2800" b="1" i="1" dirty="0">
                <a:solidFill>
                  <a:srgbClr val="0070C0"/>
                </a:solidFill>
              </a:rPr>
              <a:t>¿Cuál es el objetivo?</a:t>
            </a:r>
            <a:endParaRPr lang="es-CL" sz="2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8"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32033"/>
            <a:ext cx="7408333" cy="4497363"/>
          </a:xfrm>
        </p:spPr>
        <p:txBody>
          <a:bodyPr>
            <a:normAutofit lnSpcReduction="10000"/>
          </a:bodyPr>
          <a:lstStyle/>
          <a:p>
            <a:pPr marL="0" indent="0" algn="just">
              <a:buNone/>
            </a:pPr>
            <a:r>
              <a:rPr lang="es-CL" b="1" dirty="0" smtClean="0"/>
              <a:t>Planificación de Largo Plazo</a:t>
            </a:r>
            <a:r>
              <a:rPr lang="es-CL" dirty="0" smtClean="0"/>
              <a:t>: La planificación de largo plazo define una </a:t>
            </a:r>
            <a:r>
              <a:rPr lang="es-CL" b="1" dirty="0" smtClean="0"/>
              <a:t>envolvente económica</a:t>
            </a:r>
            <a:r>
              <a:rPr lang="es-CL" dirty="0" smtClean="0"/>
              <a:t> en función de las reservas mineras disponibles, sobre la cual se trabajara para establecer un plan minero anual. Para lo anterior, se consideraran el </a:t>
            </a:r>
            <a:r>
              <a:rPr lang="es-CL" dirty="0"/>
              <a:t>tamaño de la mina, el método, capacidad de producción, secuencia de explotación y el perfil de leyes de corte. </a:t>
            </a:r>
            <a:r>
              <a:rPr lang="es-CL" dirty="0" smtClean="0"/>
              <a:t>Además se </a:t>
            </a:r>
            <a:r>
              <a:rPr lang="es-CL" dirty="0"/>
              <a:t>incorpora </a:t>
            </a:r>
            <a:r>
              <a:rPr lang="es-CL" dirty="0" smtClean="0"/>
              <a:t>el promedio </a:t>
            </a:r>
            <a:r>
              <a:rPr lang="es-CL" dirty="0"/>
              <a:t>de variables y antecedentes generales, debido a que el tamaño del problema a resolver, no permite un mayor nivel de detalle.</a:t>
            </a:r>
          </a:p>
          <a:p>
            <a:pPr marL="0" indent="0" algn="just">
              <a:buNone/>
            </a:pPr>
            <a:r>
              <a:rPr lang="es-CL" dirty="0" smtClean="0"/>
              <a:t> </a:t>
            </a:r>
          </a:p>
          <a:p>
            <a:pPr marL="0" indent="0" algn="just"/>
            <a:endParaRPr lang="es-CL" dirty="0" smtClean="0"/>
          </a:p>
        </p:txBody>
      </p:sp>
      <p:sp>
        <p:nvSpPr>
          <p:cNvPr id="3" name="2 Título"/>
          <p:cNvSpPr>
            <a:spLocks noGrp="1"/>
          </p:cNvSpPr>
          <p:nvPr>
            <p:ph type="title"/>
          </p:nvPr>
        </p:nvSpPr>
        <p:spPr/>
        <p:txBody>
          <a:bodyPr>
            <a:normAutofit/>
          </a:bodyPr>
          <a:lstStyle/>
          <a:p>
            <a:r>
              <a:rPr lang="es-CL" sz="3200" b="1" dirty="0" smtClean="0"/>
              <a:t>PLANIFICACION CONCEPTUAL</a:t>
            </a:r>
            <a:endParaRPr lang="es-CL" sz="3200" b="1" dirty="0"/>
          </a:p>
        </p:txBody>
      </p:sp>
    </p:spTree>
    <p:extLst>
      <p:ext uri="{BB962C8B-B14F-4D97-AF65-F5344CB8AC3E}">
        <p14:creationId xmlns:p14="http://schemas.microsoft.com/office/powerpoint/2010/main" val="2751838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L" sz="3200" b="1" dirty="0" smtClean="0"/>
              <a:t>ENVOLVENTE ECONOMICA DE UNA MINA A RAJO ABIERTO</a:t>
            </a:r>
            <a:endParaRPr lang="es-CL" sz="3200"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18369" y="2170906"/>
            <a:ext cx="7315200" cy="4019550"/>
          </a:xfrm>
          <a:prstGeom prst="rect">
            <a:avLst/>
          </a:prstGeom>
          <a:noFill/>
          <a:ln w="9525">
            <a:noFill/>
            <a:miter lim="800000"/>
            <a:headEnd/>
            <a:tailEnd/>
          </a:ln>
        </p:spPr>
      </p:pic>
      <p:sp>
        <p:nvSpPr>
          <p:cNvPr id="5" name="4 CuadroTexto"/>
          <p:cNvSpPr txBox="1"/>
          <p:nvPr/>
        </p:nvSpPr>
        <p:spPr>
          <a:xfrm>
            <a:off x="7143768" y="1714488"/>
            <a:ext cx="1571636" cy="369332"/>
          </a:xfrm>
          <a:prstGeom prst="rect">
            <a:avLst/>
          </a:prstGeom>
          <a:noFill/>
        </p:spPr>
        <p:txBody>
          <a:bodyPr wrap="square" rtlCol="0">
            <a:spAutoFit/>
          </a:bodyPr>
          <a:lstStyle/>
          <a:p>
            <a:r>
              <a:rPr lang="es-CL" b="1" dirty="0" smtClean="0"/>
              <a:t>Limite del </a:t>
            </a:r>
            <a:r>
              <a:rPr lang="es-CL" b="1" dirty="0" err="1" smtClean="0"/>
              <a:t>Pit</a:t>
            </a:r>
            <a:endParaRPr lang="es-CL" b="1" dirty="0"/>
          </a:p>
        </p:txBody>
      </p:sp>
      <p:sp>
        <p:nvSpPr>
          <p:cNvPr id="6" name="5 CuadroTexto"/>
          <p:cNvSpPr txBox="1"/>
          <p:nvPr/>
        </p:nvSpPr>
        <p:spPr>
          <a:xfrm>
            <a:off x="1071538" y="1714488"/>
            <a:ext cx="1457450" cy="369332"/>
          </a:xfrm>
          <a:prstGeom prst="rect">
            <a:avLst/>
          </a:prstGeom>
          <a:noFill/>
        </p:spPr>
        <p:txBody>
          <a:bodyPr wrap="none" rtlCol="0">
            <a:spAutoFit/>
          </a:bodyPr>
          <a:lstStyle/>
          <a:p>
            <a:r>
              <a:rPr lang="es-CL" b="1" dirty="0" smtClean="0"/>
              <a:t>Yacimiento</a:t>
            </a:r>
            <a:endParaRPr lang="es-CL" b="1" dirty="0"/>
          </a:p>
        </p:txBody>
      </p:sp>
      <p:sp>
        <p:nvSpPr>
          <p:cNvPr id="7" name="6 CuadroTexto"/>
          <p:cNvSpPr txBox="1"/>
          <p:nvPr/>
        </p:nvSpPr>
        <p:spPr>
          <a:xfrm>
            <a:off x="71438" y="5425875"/>
            <a:ext cx="1500166" cy="646331"/>
          </a:xfrm>
          <a:prstGeom prst="rect">
            <a:avLst/>
          </a:prstGeom>
          <a:noFill/>
        </p:spPr>
        <p:txBody>
          <a:bodyPr wrap="square" rtlCol="0">
            <a:spAutoFit/>
          </a:bodyPr>
          <a:lstStyle/>
          <a:p>
            <a:r>
              <a:rPr lang="es-CL" b="1" dirty="0" smtClean="0"/>
              <a:t>Entrada del camino</a:t>
            </a:r>
            <a:endParaRPr lang="es-CL" b="1" dirty="0"/>
          </a:p>
        </p:txBody>
      </p:sp>
    </p:spTree>
    <p:extLst>
      <p:ext uri="{BB962C8B-B14F-4D97-AF65-F5344CB8AC3E}">
        <p14:creationId xmlns:p14="http://schemas.microsoft.com/office/powerpoint/2010/main" val="2849069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32033"/>
            <a:ext cx="7408333" cy="4497363"/>
          </a:xfrm>
        </p:spPr>
        <p:txBody>
          <a:bodyPr>
            <a:normAutofit/>
          </a:bodyPr>
          <a:lstStyle/>
          <a:p>
            <a:pPr marL="0" indent="0" algn="just">
              <a:buNone/>
            </a:pPr>
            <a:r>
              <a:rPr lang="es-CL" b="1" dirty="0" smtClean="0"/>
              <a:t>Planificación de Mediano Plazo</a:t>
            </a:r>
            <a:r>
              <a:rPr lang="es-CL" dirty="0" smtClean="0"/>
              <a:t>: La planificación de mediano plazo por lo general, abarca un horizonte de tiempo trianual y anual y produce planes de producción orientados a obtener las metas productivas definidas en el largo plazo. Permite asegurar el presupuesto de operaciones y retroalimentar la planificación de largo plazo.</a:t>
            </a:r>
          </a:p>
        </p:txBody>
      </p:sp>
      <p:sp>
        <p:nvSpPr>
          <p:cNvPr id="3" name="2 Título"/>
          <p:cNvSpPr>
            <a:spLocks noGrp="1"/>
          </p:cNvSpPr>
          <p:nvPr>
            <p:ph type="title"/>
          </p:nvPr>
        </p:nvSpPr>
        <p:spPr/>
        <p:txBody>
          <a:bodyPr>
            <a:normAutofit/>
          </a:bodyPr>
          <a:lstStyle/>
          <a:p>
            <a:r>
              <a:rPr lang="es-CL" sz="3200" b="1" dirty="0" smtClean="0"/>
              <a:t>PLANIFICACION CONCEPTUAL</a:t>
            </a:r>
            <a:endParaRPr lang="es-CL" sz="3200" b="1" dirty="0"/>
          </a:p>
        </p:txBody>
      </p:sp>
    </p:spTree>
    <p:extLst>
      <p:ext uri="{BB962C8B-B14F-4D97-AF65-F5344CB8AC3E}">
        <p14:creationId xmlns:p14="http://schemas.microsoft.com/office/powerpoint/2010/main" val="2849069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32033"/>
            <a:ext cx="7408333" cy="4497363"/>
          </a:xfrm>
        </p:spPr>
        <p:txBody>
          <a:bodyPr>
            <a:normAutofit/>
          </a:bodyPr>
          <a:lstStyle/>
          <a:p>
            <a:pPr marL="0" indent="0" algn="just">
              <a:buNone/>
            </a:pPr>
            <a:r>
              <a:rPr lang="es-CL" b="1" dirty="0" smtClean="0"/>
              <a:t>Planificación de Corto Plazo</a:t>
            </a:r>
            <a:r>
              <a:rPr lang="es-CL" dirty="0" smtClean="0"/>
              <a:t>: El horizonte de tiempo de esta planificación es diario, semanal, mensual y trimestral. Es en esta instancia de planificación donde se debe analizar los recursos utilizados en la operación de la mina, sin embargo su rol mas importante es la recopilación y utilización de la información operacional, de modo de retroalimentar a la planificación de mediano plazo. Define los indicadores de modo de corregir los modelos que sustentan la planificación. </a:t>
            </a:r>
          </a:p>
        </p:txBody>
      </p:sp>
      <p:sp>
        <p:nvSpPr>
          <p:cNvPr id="3" name="2 Título"/>
          <p:cNvSpPr>
            <a:spLocks noGrp="1"/>
          </p:cNvSpPr>
          <p:nvPr>
            <p:ph type="title"/>
          </p:nvPr>
        </p:nvSpPr>
        <p:spPr/>
        <p:txBody>
          <a:bodyPr>
            <a:normAutofit/>
          </a:bodyPr>
          <a:lstStyle/>
          <a:p>
            <a:r>
              <a:rPr lang="es-CL" sz="3200" b="1" dirty="0" smtClean="0"/>
              <a:t>PLANIFICACION CONCEPTUAL</a:t>
            </a:r>
            <a:endParaRPr lang="es-CL" sz="3200" b="1" dirty="0"/>
          </a:p>
        </p:txBody>
      </p:sp>
    </p:spTree>
    <p:extLst>
      <p:ext uri="{BB962C8B-B14F-4D97-AF65-F5344CB8AC3E}">
        <p14:creationId xmlns:p14="http://schemas.microsoft.com/office/powerpoint/2010/main" val="2849069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32033"/>
            <a:ext cx="7408333" cy="4497363"/>
          </a:xfrm>
        </p:spPr>
        <p:txBody>
          <a:bodyPr>
            <a:normAutofit/>
          </a:bodyPr>
          <a:lstStyle/>
          <a:p>
            <a:pPr marL="0" indent="0" algn="just">
              <a:buNone/>
            </a:pPr>
            <a:r>
              <a:rPr lang="es-CL" dirty="0" smtClean="0"/>
              <a:t>El proceso actual de planificación de largo plazo recibe como información de entrada un modelo de bloques, donde cada bloque contiene información de volumen y leyes del elemento con valor económico y una serie de parámetros geométricos de diseño minero para el deposito, tales como, ángulo de talud requeridos, ancho minero mínimo y el tamaño mínimo del fondo del pit. Con esta información de entrada, se procede a realizar de manera secuencial una serie de etapas.</a:t>
            </a:r>
            <a:endParaRPr lang="es-CL" dirty="0"/>
          </a:p>
        </p:txBody>
      </p:sp>
      <p:sp>
        <p:nvSpPr>
          <p:cNvPr id="3" name="2 Título"/>
          <p:cNvSpPr>
            <a:spLocks noGrp="1"/>
          </p:cNvSpPr>
          <p:nvPr>
            <p:ph type="title"/>
          </p:nvPr>
        </p:nvSpPr>
        <p:spPr/>
        <p:txBody>
          <a:bodyPr>
            <a:normAutofit/>
          </a:bodyPr>
          <a:lstStyle/>
          <a:p>
            <a:r>
              <a:rPr lang="es-CL" sz="3200" b="1" dirty="0" smtClean="0"/>
              <a:t>PROGRAMACION DE LARGO PLAZO</a:t>
            </a:r>
            <a:endParaRPr lang="es-CL" sz="3200" b="1" dirty="0"/>
          </a:p>
        </p:txBody>
      </p:sp>
    </p:spTree>
    <p:extLst>
      <p:ext uri="{BB962C8B-B14F-4D97-AF65-F5344CB8AC3E}">
        <p14:creationId xmlns:p14="http://schemas.microsoft.com/office/powerpoint/2010/main" val="2849069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32033"/>
            <a:ext cx="7408333" cy="4497363"/>
          </a:xfrm>
        </p:spPr>
        <p:txBody>
          <a:bodyPr>
            <a:normAutofit fontScale="92500"/>
          </a:bodyPr>
          <a:lstStyle/>
          <a:p>
            <a:pPr marL="0" indent="0" algn="just">
              <a:buNone/>
            </a:pPr>
            <a:r>
              <a:rPr lang="es-CL" dirty="0" smtClean="0"/>
              <a:t>La planificación minera de largo plazo es de gran </a:t>
            </a:r>
            <a:r>
              <a:rPr lang="es-CL" b="1" dirty="0" smtClean="0"/>
              <a:t>complejidad</a:t>
            </a:r>
            <a:r>
              <a:rPr lang="es-CL" dirty="0" smtClean="0"/>
              <a:t>, abarcando muchas variables y restricciones que interactúan en forma sistémica.</a:t>
            </a:r>
          </a:p>
          <a:p>
            <a:pPr marL="0" indent="0" algn="just">
              <a:buNone/>
            </a:pPr>
            <a:r>
              <a:rPr lang="es-CL" dirty="0" smtClean="0"/>
              <a:t>Básicamente, el planificador de largo plazo debe resolver tres problemas principales, </a:t>
            </a:r>
            <a:r>
              <a:rPr lang="es-CL" b="1" dirty="0" smtClean="0"/>
              <a:t>extracción, inversión y procesos.</a:t>
            </a:r>
          </a:p>
          <a:p>
            <a:pPr marL="0" indent="0" algn="just">
              <a:buNone/>
            </a:pPr>
            <a:r>
              <a:rPr lang="es-CL" dirty="0" smtClean="0"/>
              <a:t>Para grandes yacimientos, la evaluación del negocio abarca horizontes de planificación largos, entre 20 y 50 años. El plan se entrega detallado por año, indicando las decisiones de inversión, la operación de las plantas, la extracción de las reservas y los flujos de los materiales.</a:t>
            </a:r>
          </a:p>
          <a:p>
            <a:pPr marL="0" indent="0" algn="just">
              <a:buNone/>
            </a:pPr>
            <a:endParaRPr lang="es-CL" dirty="0"/>
          </a:p>
        </p:txBody>
      </p:sp>
      <p:sp>
        <p:nvSpPr>
          <p:cNvPr id="3" name="2 Título"/>
          <p:cNvSpPr>
            <a:spLocks noGrp="1"/>
          </p:cNvSpPr>
          <p:nvPr>
            <p:ph type="title"/>
          </p:nvPr>
        </p:nvSpPr>
        <p:spPr/>
        <p:txBody>
          <a:bodyPr>
            <a:normAutofit/>
          </a:bodyPr>
          <a:lstStyle/>
          <a:p>
            <a:r>
              <a:rPr lang="es-CL" sz="3200" b="1" dirty="0" smtClean="0"/>
              <a:t>PROGRAMACION DE LARGO PLAZO</a:t>
            </a:r>
            <a:endParaRPr lang="es-CL" sz="3200" b="1" dirty="0"/>
          </a:p>
        </p:txBody>
      </p:sp>
    </p:spTree>
    <p:extLst>
      <p:ext uri="{BB962C8B-B14F-4D97-AF65-F5344CB8AC3E}">
        <p14:creationId xmlns:p14="http://schemas.microsoft.com/office/powerpoint/2010/main" val="28490696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32033"/>
            <a:ext cx="7408333" cy="4497363"/>
          </a:xfrm>
        </p:spPr>
        <p:txBody>
          <a:bodyPr>
            <a:normAutofit lnSpcReduction="10000"/>
          </a:bodyPr>
          <a:lstStyle/>
          <a:p>
            <a:pPr marL="0" indent="0" algn="just">
              <a:buNone/>
            </a:pPr>
            <a:r>
              <a:rPr lang="es-CL" dirty="0" smtClean="0"/>
              <a:t>El plan no solo debe ser económicamente </a:t>
            </a:r>
            <a:r>
              <a:rPr lang="es-CL" b="1" dirty="0" smtClean="0"/>
              <a:t>rentable</a:t>
            </a:r>
            <a:r>
              <a:rPr lang="es-CL" dirty="0" smtClean="0"/>
              <a:t>, sino que también en lo </a:t>
            </a:r>
            <a:r>
              <a:rPr lang="es-CL" b="1" dirty="0" smtClean="0"/>
              <a:t>técnico</a:t>
            </a:r>
            <a:r>
              <a:rPr lang="es-CL" dirty="0" smtClean="0"/>
              <a:t> y responsable con el entorno </a:t>
            </a:r>
            <a:r>
              <a:rPr lang="es-CL" b="1" dirty="0" smtClean="0"/>
              <a:t>social y ambiental</a:t>
            </a:r>
            <a:r>
              <a:rPr lang="es-CL" dirty="0" smtClean="0"/>
              <a:t>. Esto significa que la toma de decisiones del planificador minero de largo plazo debe, entre otras cosas , respetar las reglas que gobiernan la geomecanica de la mina, considerar los procesos fisico-quimico de las plantas, respetar las regulaciones medioambientales, cuidar de no sobrepasar las capacidades de procesamiento de las plantas y considerar la diversidad de la geología y ubicación espacial del recurso minero.</a:t>
            </a:r>
            <a:endParaRPr lang="es-CL" dirty="0"/>
          </a:p>
        </p:txBody>
      </p:sp>
      <p:sp>
        <p:nvSpPr>
          <p:cNvPr id="3" name="2 Título"/>
          <p:cNvSpPr>
            <a:spLocks noGrp="1"/>
          </p:cNvSpPr>
          <p:nvPr>
            <p:ph type="title"/>
          </p:nvPr>
        </p:nvSpPr>
        <p:spPr/>
        <p:txBody>
          <a:bodyPr>
            <a:normAutofit/>
          </a:bodyPr>
          <a:lstStyle/>
          <a:p>
            <a:r>
              <a:rPr lang="es-CL" sz="3200" b="1" dirty="0" smtClean="0"/>
              <a:t>PROGRAMACION DE LARGO PLAZO</a:t>
            </a:r>
            <a:endParaRPr lang="es-CL" sz="3200" b="1" dirty="0"/>
          </a:p>
        </p:txBody>
      </p:sp>
    </p:spTree>
    <p:extLst>
      <p:ext uri="{BB962C8B-B14F-4D97-AF65-F5344CB8AC3E}">
        <p14:creationId xmlns:p14="http://schemas.microsoft.com/office/powerpoint/2010/main" val="2849069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1932033"/>
            <a:ext cx="7408333" cy="4497363"/>
          </a:xfrm>
        </p:spPr>
        <p:txBody>
          <a:bodyPr>
            <a:normAutofit/>
          </a:bodyPr>
          <a:lstStyle/>
          <a:p>
            <a:pPr marL="0" indent="0" algn="just">
              <a:buNone/>
            </a:pPr>
            <a:r>
              <a:rPr lang="es-CL" dirty="0" smtClean="0"/>
              <a:t>En suma, el problema que enfrenta el planificador es de gran escala y de alta importancia. </a:t>
            </a:r>
          </a:p>
          <a:p>
            <a:pPr marL="0" indent="0" algn="just">
              <a:buNone/>
            </a:pPr>
            <a:r>
              <a:rPr lang="es-CL" dirty="0" smtClean="0"/>
              <a:t>Es clave entonces que las empresas mineras tomen decisiones en planificación de largo plazo mediante un enfoque </a:t>
            </a:r>
            <a:r>
              <a:rPr lang="es-CL" b="1" dirty="0" smtClean="0"/>
              <a:t>sistémico, que logre considerar todas las variables y condiciones relevantes del problema</a:t>
            </a:r>
            <a:r>
              <a:rPr lang="es-CL" dirty="0" smtClean="0"/>
              <a:t>. Esta visión integradora puede contribuir notablemente al éxito de la realización del plan. </a:t>
            </a:r>
            <a:endParaRPr lang="es-CL" dirty="0"/>
          </a:p>
        </p:txBody>
      </p:sp>
      <p:sp>
        <p:nvSpPr>
          <p:cNvPr id="3" name="2 Título"/>
          <p:cNvSpPr>
            <a:spLocks noGrp="1"/>
          </p:cNvSpPr>
          <p:nvPr>
            <p:ph type="title"/>
          </p:nvPr>
        </p:nvSpPr>
        <p:spPr/>
        <p:txBody>
          <a:bodyPr>
            <a:normAutofit/>
          </a:bodyPr>
          <a:lstStyle/>
          <a:p>
            <a:r>
              <a:rPr lang="es-CL" sz="3200" b="1" dirty="0" smtClean="0"/>
              <a:t>PROGRAMACION DE LARGO PLAZO</a:t>
            </a:r>
            <a:endParaRPr lang="es-CL" sz="3200" b="1" dirty="0"/>
          </a:p>
        </p:txBody>
      </p:sp>
    </p:spTree>
    <p:extLst>
      <p:ext uri="{BB962C8B-B14F-4D97-AF65-F5344CB8AC3E}">
        <p14:creationId xmlns:p14="http://schemas.microsoft.com/office/powerpoint/2010/main" val="2849069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56" y="1700808"/>
            <a:ext cx="80772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8352928"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529516"/>
            <a:ext cx="8786843" cy="523220"/>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BUSQUEDA DE NUEVOS YACIMIENTOS</a:t>
            </a:r>
            <a:endParaRPr lang="es-CL" sz="2800" dirty="0">
              <a:solidFill>
                <a:schemeClr val="accent1">
                  <a:lumMod val="75000"/>
                </a:schemeClr>
              </a:solidFill>
              <a:latin typeface="+mj-lt"/>
            </a:endParaRPr>
          </a:p>
        </p:txBody>
      </p:sp>
      <p:sp>
        <p:nvSpPr>
          <p:cNvPr id="16388" name="3 Rectángulo"/>
          <p:cNvSpPr>
            <a:spLocks noChangeArrowheads="1"/>
          </p:cNvSpPr>
          <p:nvPr/>
        </p:nvSpPr>
        <p:spPr bwMode="auto">
          <a:xfrm>
            <a:off x="0" y="1414335"/>
            <a:ext cx="5429250" cy="800219"/>
          </a:xfrm>
          <a:prstGeom prst="rect">
            <a:avLst/>
          </a:prstGeom>
          <a:noFill/>
          <a:ln w="9525">
            <a:noFill/>
            <a:miter lim="800000"/>
            <a:headEnd/>
            <a:tailEnd/>
          </a:ln>
        </p:spPr>
        <p:txBody>
          <a:bodyPr>
            <a:spAutoFit/>
          </a:bodyPr>
          <a:lstStyle/>
          <a:p>
            <a:r>
              <a:rPr lang="es-CL" sz="2800" b="1" dirty="0"/>
              <a:t>        </a:t>
            </a:r>
            <a:r>
              <a:rPr lang="es-CL" b="1" dirty="0">
                <a:solidFill>
                  <a:srgbClr val="0070C0"/>
                </a:solidFill>
              </a:rPr>
              <a:t>TERCERA ETAPA</a:t>
            </a:r>
          </a:p>
          <a:p>
            <a:r>
              <a:rPr lang="es-CL" b="1" dirty="0">
                <a:solidFill>
                  <a:srgbClr val="0070C0"/>
                </a:solidFill>
              </a:rPr>
              <a:t>EXPLORACION </a:t>
            </a:r>
            <a:r>
              <a:rPr lang="es-CL" b="1" dirty="0" smtClean="0">
                <a:solidFill>
                  <a:srgbClr val="0070C0"/>
                </a:solidFill>
              </a:rPr>
              <a:t>AVANZADA</a:t>
            </a:r>
            <a:endParaRPr lang="es-CL" dirty="0">
              <a:solidFill>
                <a:srgbClr val="0070C0"/>
              </a:solidFill>
            </a:endParaRPr>
          </a:p>
        </p:txBody>
      </p:sp>
      <p:sp>
        <p:nvSpPr>
          <p:cNvPr id="16390" name="5 Rectángulo"/>
          <p:cNvSpPr>
            <a:spLocks noChangeArrowheads="1"/>
          </p:cNvSpPr>
          <p:nvPr/>
        </p:nvSpPr>
        <p:spPr bwMode="auto">
          <a:xfrm>
            <a:off x="0" y="2605627"/>
            <a:ext cx="9144000" cy="1323439"/>
          </a:xfrm>
          <a:prstGeom prst="rect">
            <a:avLst/>
          </a:prstGeom>
          <a:noFill/>
          <a:ln w="9525">
            <a:noFill/>
            <a:miter lim="800000"/>
            <a:headEnd/>
            <a:tailEnd/>
          </a:ln>
        </p:spPr>
        <p:txBody>
          <a:bodyPr>
            <a:spAutoFit/>
          </a:bodyPr>
          <a:lstStyle/>
          <a:p>
            <a:r>
              <a:rPr lang="es-CL" sz="2000" dirty="0">
                <a:solidFill>
                  <a:srgbClr val="0070C0"/>
                </a:solidFill>
              </a:rPr>
              <a:t>En esta etapa, se determina con mayor precisión la forma y extensión del yacimiento y la calidad del </a:t>
            </a:r>
            <a:r>
              <a:rPr lang="es-CL" sz="2000" dirty="0">
                <a:solidFill>
                  <a:srgbClr val="0070C0"/>
                </a:solidFill>
                <a:hlinkClick r:id="rId2" action="ppaction://hlinkfile"/>
              </a:rPr>
              <a:t>mineral</a:t>
            </a:r>
            <a:r>
              <a:rPr lang="es-CL" sz="2000" dirty="0">
                <a:solidFill>
                  <a:srgbClr val="0070C0"/>
                </a:solidFill>
              </a:rPr>
              <a:t> encontrado, es decir, la ley de mineral que corresponde al contenido del o de los elementos de interés</a:t>
            </a:r>
            <a:r>
              <a:rPr lang="es-CL" sz="2000" dirty="0" smtClean="0">
                <a:solidFill>
                  <a:srgbClr val="0070C0"/>
                </a:solidFill>
              </a:rPr>
              <a:t>.</a:t>
            </a:r>
            <a:endParaRPr lang="es-CL" sz="2000" dirty="0">
              <a:solidFill>
                <a:srgbClr val="0070C0"/>
              </a:solidFill>
            </a:endParaRPr>
          </a:p>
        </p:txBody>
      </p:sp>
      <p:sp>
        <p:nvSpPr>
          <p:cNvPr id="16392" name="8 Rectángulo"/>
          <p:cNvSpPr>
            <a:spLocks noChangeArrowheads="1"/>
          </p:cNvSpPr>
          <p:nvPr/>
        </p:nvSpPr>
        <p:spPr bwMode="auto">
          <a:xfrm>
            <a:off x="0" y="4298114"/>
            <a:ext cx="9144000" cy="1323439"/>
          </a:xfrm>
          <a:prstGeom prst="rect">
            <a:avLst/>
          </a:prstGeom>
          <a:noFill/>
          <a:ln w="9525">
            <a:noFill/>
            <a:miter lim="800000"/>
            <a:headEnd/>
            <a:tailEnd/>
          </a:ln>
        </p:spPr>
        <p:txBody>
          <a:bodyPr>
            <a:spAutoFit/>
          </a:bodyPr>
          <a:lstStyle/>
          <a:p>
            <a:r>
              <a:rPr lang="es-CL" sz="2000" dirty="0">
                <a:solidFill>
                  <a:srgbClr val="0070C0"/>
                </a:solidFill>
              </a:rPr>
              <a:t>Las determinaciones de forma y ley de mineral se realizan mediante la perforación de más sondajes, distribuidos en una malla regular (cada 200 o 400 m, por ejemplo), los que atraviesan el mineral (zonas de óxidos y de sulfuros</a:t>
            </a:r>
            <a:r>
              <a:rPr lang="es-CL" sz="2000" dirty="0" smtClean="0">
                <a:solidFill>
                  <a:srgbClr val="0070C0"/>
                </a:solidFill>
              </a:rPr>
              <a:t>).</a:t>
            </a:r>
            <a:endParaRPr lang="es-CL" sz="2000" dirty="0">
              <a:solidFill>
                <a:srgbClr val="0070C0"/>
              </a:solidFill>
            </a:endParaRPr>
          </a:p>
        </p:txBody>
      </p:sp>
      <p:sp>
        <p:nvSpPr>
          <p:cNvPr id="16393" name="9 Rectángulo"/>
          <p:cNvSpPr>
            <a:spLocks noChangeArrowheads="1"/>
          </p:cNvSpPr>
          <p:nvPr/>
        </p:nvSpPr>
        <p:spPr bwMode="auto">
          <a:xfrm>
            <a:off x="0" y="5699148"/>
            <a:ext cx="9144000" cy="1016000"/>
          </a:xfrm>
          <a:prstGeom prst="rect">
            <a:avLst/>
          </a:prstGeom>
          <a:noFill/>
          <a:ln w="9525">
            <a:noFill/>
            <a:miter lim="800000"/>
            <a:headEnd/>
            <a:tailEnd/>
          </a:ln>
        </p:spPr>
        <p:txBody>
          <a:bodyPr>
            <a:spAutoFit/>
          </a:bodyPr>
          <a:lstStyle/>
          <a:p>
            <a:pPr algn="just"/>
            <a:r>
              <a:rPr lang="es-CL" sz="2000" dirty="0">
                <a:solidFill>
                  <a:srgbClr val="0070C0"/>
                </a:solidFill>
              </a:rPr>
              <a:t>Mediante los </a:t>
            </a:r>
            <a:r>
              <a:rPr lang="es-CL" sz="2000" dirty="0">
                <a:solidFill>
                  <a:srgbClr val="0070C0"/>
                </a:solidFill>
                <a:hlinkClick r:id="rId3" action="ppaction://hlinkfile"/>
              </a:rPr>
              <a:t>sondajes</a:t>
            </a:r>
            <a:r>
              <a:rPr lang="es-CL" sz="2000" dirty="0">
                <a:solidFill>
                  <a:srgbClr val="0070C0"/>
                </a:solidFill>
              </a:rPr>
              <a:t>, se pueden reconocer características del yacimiento tales como la ley de cobre y de otros elementos, los tipos de mineral, alteración, estructuras, densidad, dureza, fracturamiento, etc.</a:t>
            </a:r>
          </a:p>
        </p:txBody>
      </p:sp>
      <p:sp>
        <p:nvSpPr>
          <p:cNvPr id="10" name="9 Rectángulo"/>
          <p:cNvSpPr>
            <a:spLocks noChangeArrowheads="1"/>
          </p:cNvSpPr>
          <p:nvPr/>
        </p:nvSpPr>
        <p:spPr bwMode="auto">
          <a:xfrm>
            <a:off x="71438" y="2202412"/>
            <a:ext cx="2523448" cy="369332"/>
          </a:xfrm>
          <a:prstGeom prst="rect">
            <a:avLst/>
          </a:prstGeom>
          <a:noFill/>
          <a:ln w="9525">
            <a:noFill/>
            <a:miter lim="800000"/>
            <a:headEnd/>
            <a:tailEnd/>
          </a:ln>
        </p:spPr>
        <p:txBody>
          <a:bodyPr wrap="none">
            <a:spAutoFit/>
          </a:bodyPr>
          <a:lstStyle/>
          <a:p>
            <a:r>
              <a:rPr lang="es-CL" b="1" i="1" dirty="0">
                <a:solidFill>
                  <a:srgbClr val="0070C0"/>
                </a:solidFill>
              </a:rPr>
              <a:t>¿Cuál es el objetivo?</a:t>
            </a:r>
            <a:endParaRPr lang="es-CL" dirty="0">
              <a:solidFill>
                <a:srgbClr val="0070C0"/>
              </a:solidFill>
            </a:endParaRPr>
          </a:p>
        </p:txBody>
      </p:sp>
      <p:sp>
        <p:nvSpPr>
          <p:cNvPr id="11" name="10 Rectángulo"/>
          <p:cNvSpPr>
            <a:spLocks noChangeArrowheads="1"/>
          </p:cNvSpPr>
          <p:nvPr/>
        </p:nvSpPr>
        <p:spPr bwMode="auto">
          <a:xfrm>
            <a:off x="71438" y="3916924"/>
            <a:ext cx="2255746" cy="369332"/>
          </a:xfrm>
          <a:prstGeom prst="rect">
            <a:avLst/>
          </a:prstGeom>
          <a:noFill/>
          <a:ln w="9525">
            <a:noFill/>
            <a:miter lim="800000"/>
            <a:headEnd/>
            <a:tailEnd/>
          </a:ln>
        </p:spPr>
        <p:txBody>
          <a:bodyPr wrap="none">
            <a:spAutoFit/>
          </a:bodyPr>
          <a:lstStyle/>
          <a:p>
            <a:r>
              <a:rPr lang="es-CL" b="1" i="1" dirty="0">
                <a:solidFill>
                  <a:srgbClr val="0070C0"/>
                </a:solidFill>
              </a:rPr>
              <a:t>¿Cómo se realiza?</a:t>
            </a:r>
            <a:endParaRPr lang="es-CL"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p:bldP spid="16392" grpId="0"/>
      <p:bldP spid="16393" grpId="0"/>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42493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35410"/>
            <a:ext cx="8352928"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3074" name="Picture 2"/>
          <p:cNvPicPr>
            <a:picLocks noChangeAspect="1" noChangeArrowheads="1"/>
          </p:cNvPicPr>
          <p:nvPr/>
        </p:nvPicPr>
        <p:blipFill>
          <a:blip r:embed="rId2" cstate="print"/>
          <a:srcRect/>
          <a:stretch>
            <a:fillRect/>
          </a:stretch>
        </p:blipFill>
        <p:spPr bwMode="auto">
          <a:xfrm>
            <a:off x="214282" y="1500174"/>
            <a:ext cx="8715436" cy="5357826"/>
          </a:xfrm>
          <a:prstGeom prst="rect">
            <a:avLst/>
          </a:prstGeom>
          <a:noFill/>
          <a:ln w="9525">
            <a:noFill/>
            <a:miter lim="800000"/>
            <a:headEnd/>
            <a:tailEnd/>
          </a:ln>
        </p:spPr>
      </p:pic>
    </p:spTree>
    <p:extLst>
      <p:ext uri="{BB962C8B-B14F-4D97-AF65-F5344CB8AC3E}">
        <p14:creationId xmlns:p14="http://schemas.microsoft.com/office/powerpoint/2010/main" val="28490696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42493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8136904"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94706"/>
            <a:ext cx="7704856" cy="428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813690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700808"/>
            <a:ext cx="8136903"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10242" name="Picture 2"/>
          <p:cNvPicPr>
            <a:picLocks noChangeAspect="1" noChangeArrowheads="1"/>
          </p:cNvPicPr>
          <p:nvPr/>
        </p:nvPicPr>
        <p:blipFill>
          <a:blip r:embed="rId2" cstate="print"/>
          <a:srcRect/>
          <a:stretch>
            <a:fillRect/>
          </a:stretch>
        </p:blipFill>
        <p:spPr bwMode="auto">
          <a:xfrm>
            <a:off x="214282" y="1428736"/>
            <a:ext cx="8715436" cy="5357850"/>
          </a:xfrm>
          <a:prstGeom prst="rect">
            <a:avLst/>
          </a:prstGeom>
          <a:noFill/>
          <a:ln w="9525">
            <a:noFill/>
            <a:miter lim="800000"/>
            <a:headEnd/>
            <a:tailEnd/>
          </a:ln>
        </p:spPr>
      </p:pic>
    </p:spTree>
    <p:extLst>
      <p:ext uri="{BB962C8B-B14F-4D97-AF65-F5344CB8AC3E}">
        <p14:creationId xmlns:p14="http://schemas.microsoft.com/office/powerpoint/2010/main" val="902624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50690"/>
            <a:ext cx="7920880" cy="428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6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529516"/>
            <a:ext cx="8786843" cy="523220"/>
          </a:xfrm>
          <a:prstGeom prst="rect">
            <a:avLst/>
          </a:prstGeom>
        </p:spPr>
        <p:txBody>
          <a:bodyPr wrap="square">
            <a:spAutoFit/>
          </a:bodyPr>
          <a:lstStyle/>
          <a:p>
            <a:pPr algn="ctr">
              <a:defRPr/>
            </a:pPr>
            <a:r>
              <a:rPr lang="es-ES_tradnl" sz="2800" dirty="0" smtClean="0">
                <a:solidFill>
                  <a:schemeClr val="accent1">
                    <a:lumMod val="75000"/>
                  </a:schemeClr>
                </a:solidFill>
                <a:effectLst>
                  <a:outerShdw blurRad="38100" dist="38100" dir="2700000" algn="tl">
                    <a:srgbClr val="000000"/>
                  </a:outerShdw>
                </a:effectLst>
                <a:latin typeface="Arial Black" pitchFamily="34" charset="0"/>
              </a:rPr>
              <a:t>BUSQUEDA DE NUEVOS YACIMIENTOS</a:t>
            </a:r>
            <a:endParaRPr lang="es-CL" sz="2800" dirty="0">
              <a:solidFill>
                <a:schemeClr val="accent1">
                  <a:lumMod val="75000"/>
                </a:schemeClr>
              </a:solidFill>
            </a:endParaRPr>
          </a:p>
        </p:txBody>
      </p:sp>
      <p:sp>
        <p:nvSpPr>
          <p:cNvPr id="18437" name="11 Rectángulo"/>
          <p:cNvSpPr>
            <a:spLocks noChangeArrowheads="1"/>
          </p:cNvSpPr>
          <p:nvPr/>
        </p:nvSpPr>
        <p:spPr bwMode="auto">
          <a:xfrm>
            <a:off x="0" y="4929188"/>
            <a:ext cx="9144000" cy="1631216"/>
          </a:xfrm>
          <a:prstGeom prst="rect">
            <a:avLst/>
          </a:prstGeom>
          <a:noFill/>
          <a:ln w="9525">
            <a:noFill/>
            <a:miter lim="800000"/>
            <a:headEnd/>
            <a:tailEnd/>
          </a:ln>
        </p:spPr>
        <p:txBody>
          <a:bodyPr>
            <a:spAutoFit/>
          </a:bodyPr>
          <a:lstStyle/>
          <a:p>
            <a:pPr algn="just"/>
            <a:r>
              <a:rPr lang="es-CL" sz="2000" dirty="0">
                <a:solidFill>
                  <a:srgbClr val="0070C0"/>
                </a:solidFill>
              </a:rPr>
              <a:t>Esta información es analizada por los ingenieros de minas, quienes mediante metodologías especializadas determinan el sistema de explotación, realizan un diseño preliminar de la mina e instalaciones de planta y calculan las expectativas económicas y la vida útil de la futura operación.</a:t>
            </a:r>
          </a:p>
        </p:txBody>
      </p:sp>
      <p:sp>
        <p:nvSpPr>
          <p:cNvPr id="18438" name="7 Rectángulo"/>
          <p:cNvSpPr>
            <a:spLocks noChangeArrowheads="1"/>
          </p:cNvSpPr>
          <p:nvPr/>
        </p:nvSpPr>
        <p:spPr bwMode="auto">
          <a:xfrm>
            <a:off x="142844" y="1812919"/>
            <a:ext cx="4572000" cy="646331"/>
          </a:xfrm>
          <a:prstGeom prst="rect">
            <a:avLst/>
          </a:prstGeom>
          <a:noFill/>
          <a:ln w="9525">
            <a:noFill/>
            <a:miter lim="800000"/>
            <a:headEnd/>
            <a:tailEnd/>
          </a:ln>
        </p:spPr>
        <p:txBody>
          <a:bodyPr>
            <a:spAutoFit/>
          </a:bodyPr>
          <a:lstStyle/>
          <a:p>
            <a:r>
              <a:rPr lang="es-CL" b="1" i="1" dirty="0">
                <a:solidFill>
                  <a:srgbClr val="0070C0"/>
                </a:solidFill>
              </a:rPr>
              <a:t>¿Qué información se obtiene? ¿Qué se hace con ella?</a:t>
            </a:r>
            <a:endParaRPr lang="es-CL" dirty="0">
              <a:solidFill>
                <a:srgbClr val="0070C0"/>
              </a:solidFill>
            </a:endParaRPr>
          </a:p>
        </p:txBody>
      </p:sp>
      <p:sp>
        <p:nvSpPr>
          <p:cNvPr id="18439" name="8 Rectángulo"/>
          <p:cNvSpPr>
            <a:spLocks noChangeArrowheads="1"/>
          </p:cNvSpPr>
          <p:nvPr/>
        </p:nvSpPr>
        <p:spPr bwMode="auto">
          <a:xfrm>
            <a:off x="0" y="2962281"/>
            <a:ext cx="9144000" cy="1631216"/>
          </a:xfrm>
          <a:prstGeom prst="rect">
            <a:avLst/>
          </a:prstGeom>
          <a:noFill/>
          <a:ln w="9525">
            <a:noFill/>
            <a:miter lim="800000"/>
            <a:headEnd/>
            <a:tailEnd/>
          </a:ln>
        </p:spPr>
        <p:txBody>
          <a:bodyPr>
            <a:spAutoFit/>
          </a:bodyPr>
          <a:lstStyle/>
          <a:p>
            <a:pPr algn="just"/>
            <a:r>
              <a:rPr lang="es-CL" sz="2000" dirty="0">
                <a:solidFill>
                  <a:srgbClr val="0070C0"/>
                </a:solidFill>
              </a:rPr>
              <a:t>Los resultados de las características del yacimiento, el tipo de mineral y la ley constituyen la primera información fundamental para el diseño de una futura explotación, ya que permiten estimar el comportamiento </a:t>
            </a:r>
            <a:r>
              <a:rPr lang="es-CL" sz="2000" b="1" u="sng" dirty="0">
                <a:solidFill>
                  <a:srgbClr val="0070C0"/>
                </a:solidFill>
              </a:rPr>
              <a:t>geotécnico </a:t>
            </a:r>
            <a:r>
              <a:rPr lang="es-CL" sz="2000" dirty="0">
                <a:solidFill>
                  <a:srgbClr val="0070C0"/>
                </a:solidFill>
              </a:rPr>
              <a:t>y </a:t>
            </a:r>
            <a:r>
              <a:rPr lang="es-CL" sz="2000" b="1" u="sng" dirty="0">
                <a:solidFill>
                  <a:srgbClr val="0070C0"/>
                </a:solidFill>
                <a:hlinkClick r:id="rId2" action="ppaction://hlinkfile"/>
              </a:rPr>
              <a:t>geometalúrgico</a:t>
            </a:r>
            <a:r>
              <a:rPr lang="es-CL" sz="2000" dirty="0">
                <a:solidFill>
                  <a:srgbClr val="0070C0"/>
                </a:solidFill>
              </a:rPr>
              <a:t>, y el posible rendimiento económico del mineral.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p:bldP spid="1843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7702"/>
            <a:ext cx="828092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3641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7036"/>
            <a:ext cx="8208912" cy="490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2887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6128" y="357166"/>
            <a:ext cx="8260672" cy="1039427"/>
          </a:xfrm>
        </p:spPr>
        <p:txBody>
          <a:bodyPr>
            <a:normAutofit/>
          </a:bodyPr>
          <a:lstStyle/>
          <a:p>
            <a:r>
              <a:rPr lang="es-CL" sz="3200" b="1" dirty="0" smtClean="0"/>
              <a:t>PROGRAMACION DE CORTO PLAZO</a:t>
            </a:r>
            <a:endParaRPr lang="es-CL" sz="3200"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57511"/>
            <a:ext cx="8136904" cy="491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911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42874" y="529516"/>
            <a:ext cx="8786843" cy="523220"/>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BUSQUEDA DE NUEVOS YACIMIENTOS</a:t>
            </a:r>
            <a:endParaRPr lang="es-CL" sz="2800" dirty="0">
              <a:solidFill>
                <a:schemeClr val="accent1">
                  <a:lumMod val="75000"/>
                </a:schemeClr>
              </a:solidFill>
              <a:latin typeface="+mj-lt"/>
            </a:endParaRPr>
          </a:p>
        </p:txBody>
      </p:sp>
      <p:sp>
        <p:nvSpPr>
          <p:cNvPr id="19460" name="9 Rectángulo"/>
          <p:cNvSpPr>
            <a:spLocks noChangeArrowheads="1"/>
          </p:cNvSpPr>
          <p:nvPr/>
        </p:nvSpPr>
        <p:spPr bwMode="auto">
          <a:xfrm>
            <a:off x="0" y="5143500"/>
            <a:ext cx="9144000" cy="923330"/>
          </a:xfrm>
          <a:prstGeom prst="rect">
            <a:avLst/>
          </a:prstGeom>
          <a:noFill/>
          <a:ln w="9525">
            <a:noFill/>
            <a:miter lim="800000"/>
            <a:headEnd/>
            <a:tailEnd/>
          </a:ln>
        </p:spPr>
        <p:txBody>
          <a:bodyPr>
            <a:spAutoFit/>
          </a:bodyPr>
          <a:lstStyle/>
          <a:p>
            <a:pPr algn="just"/>
            <a:r>
              <a:rPr lang="es-CL" dirty="0">
                <a:solidFill>
                  <a:srgbClr val="0070C0"/>
                </a:solidFill>
              </a:rPr>
              <a:t>Los yacimientos de cobre, cuya explotación es económicamente atractiva, son en general de gran tamaño, del orden de los cientos de millones de toneladas y tienen leyes promedio entre 0,4 y 1,0 % de cobre total.</a:t>
            </a:r>
          </a:p>
        </p:txBody>
      </p:sp>
      <p:sp>
        <p:nvSpPr>
          <p:cNvPr id="19461" name="7 Rectángulo"/>
          <p:cNvSpPr>
            <a:spLocks noChangeArrowheads="1"/>
          </p:cNvSpPr>
          <p:nvPr/>
        </p:nvSpPr>
        <p:spPr bwMode="auto">
          <a:xfrm>
            <a:off x="106779" y="2644781"/>
            <a:ext cx="8929717" cy="1200329"/>
          </a:xfrm>
          <a:prstGeom prst="rect">
            <a:avLst/>
          </a:prstGeom>
          <a:noFill/>
          <a:ln w="9525">
            <a:noFill/>
            <a:miter lim="800000"/>
            <a:headEnd/>
            <a:tailEnd/>
          </a:ln>
        </p:spPr>
        <p:txBody>
          <a:bodyPr wrap="square">
            <a:spAutoFit/>
          </a:bodyPr>
          <a:lstStyle/>
          <a:p>
            <a:pPr algn="just"/>
            <a:r>
              <a:rPr lang="es-CL" dirty="0">
                <a:solidFill>
                  <a:srgbClr val="0070C0"/>
                </a:solidFill>
              </a:rPr>
              <a:t>La decisión de llevar adelante el proyecto de explotación es tomada considerando las características del yacimiento, el diseño de la operación y las proyecciones a futuro del mercado internacional del cobre (demanda y precio). </a:t>
            </a:r>
          </a:p>
        </p:txBody>
      </p:sp>
      <p:sp>
        <p:nvSpPr>
          <p:cNvPr id="35846" name="8 Rectángulo"/>
          <p:cNvSpPr>
            <a:spLocks noChangeArrowheads="1"/>
          </p:cNvSpPr>
          <p:nvPr/>
        </p:nvSpPr>
        <p:spPr bwMode="auto">
          <a:xfrm>
            <a:off x="0" y="1617637"/>
            <a:ext cx="6215063" cy="954107"/>
          </a:xfrm>
          <a:prstGeom prst="rect">
            <a:avLst/>
          </a:prstGeom>
          <a:noFill/>
          <a:ln w="9525">
            <a:noFill/>
            <a:miter lim="800000"/>
            <a:headEnd/>
            <a:tailEnd/>
          </a:ln>
        </p:spPr>
        <p:txBody>
          <a:bodyPr>
            <a:spAutoFit/>
          </a:bodyPr>
          <a:lstStyle/>
          <a:p>
            <a:r>
              <a:rPr lang="es-CL" sz="2800" b="1" i="1" dirty="0">
                <a:solidFill>
                  <a:srgbClr val="0070C0"/>
                </a:solidFill>
              </a:rPr>
              <a:t>¿Cuándo se decide explotar una mina?</a:t>
            </a:r>
            <a:endParaRPr lang="es-CL" sz="2800" dirty="0">
              <a:solidFill>
                <a:srgbClr val="0070C0"/>
              </a:solidFill>
            </a:endParaRPr>
          </a:p>
        </p:txBody>
      </p:sp>
      <p:sp>
        <p:nvSpPr>
          <p:cNvPr id="8" name="7 Rectángulo"/>
          <p:cNvSpPr>
            <a:spLocks noChangeArrowheads="1"/>
          </p:cNvSpPr>
          <p:nvPr/>
        </p:nvSpPr>
        <p:spPr bwMode="auto">
          <a:xfrm>
            <a:off x="0" y="4098925"/>
            <a:ext cx="9036496" cy="646331"/>
          </a:xfrm>
          <a:prstGeom prst="rect">
            <a:avLst/>
          </a:prstGeom>
          <a:noFill/>
          <a:ln w="9525">
            <a:noFill/>
            <a:miter lim="800000"/>
            <a:headEnd/>
            <a:tailEnd/>
          </a:ln>
        </p:spPr>
        <p:txBody>
          <a:bodyPr wrap="square">
            <a:spAutoFit/>
          </a:bodyPr>
          <a:lstStyle/>
          <a:p>
            <a:pPr algn="just"/>
            <a:r>
              <a:rPr lang="es-CL" dirty="0">
                <a:solidFill>
                  <a:srgbClr val="0070C0"/>
                </a:solidFill>
              </a:rPr>
              <a:t>De demostrarse que se trata de un negocio con una atractiva rentabilidad, se continúa con las etapas siguientes, correspondientes a la ingeniería.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85750" y="1143000"/>
            <a:ext cx="8501063" cy="3074988"/>
          </a:xfrm>
          <a:prstGeom prst="rect">
            <a:avLst/>
          </a:prstGeom>
          <a:noFill/>
          <a:ln w="9525">
            <a:noFill/>
            <a:miter lim="800000"/>
            <a:headEnd/>
            <a:tailEnd/>
          </a:ln>
        </p:spPr>
        <p:txBody>
          <a:bodyPr lIns="92075" tIns="46038" rIns="92075" bIns="46038">
            <a:spAutoFit/>
          </a:bodyPr>
          <a:lstStyle/>
          <a:p>
            <a:pPr marL="381000" indent="-381000" eaLnBrk="0" hangingPunct="0">
              <a:lnSpc>
                <a:spcPct val="170000"/>
              </a:lnSpc>
              <a:buClr>
                <a:srgbClr val="FF0000"/>
              </a:buClr>
              <a:buSzPct val="120000"/>
              <a:buFont typeface="Arial" charset="0"/>
              <a:buChar char="•"/>
            </a:pPr>
            <a:endParaRPr lang="es-ES_tradnl" sz="1900" b="1">
              <a:solidFill>
                <a:srgbClr val="000099"/>
              </a:solidFill>
              <a:latin typeface="Arial" charset="0"/>
            </a:endParaRPr>
          </a:p>
          <a:p>
            <a:pPr marL="381000" indent="-381000" eaLnBrk="0" hangingPunct="0">
              <a:lnSpc>
                <a:spcPct val="170000"/>
              </a:lnSpc>
              <a:buClr>
                <a:srgbClr val="FF0000"/>
              </a:buClr>
              <a:buSzPct val="120000"/>
            </a:pPr>
            <a:r>
              <a:rPr lang="es-ES_tradnl" sz="1900" b="1">
                <a:solidFill>
                  <a:srgbClr val="000099"/>
                </a:solidFill>
                <a:latin typeface="Arial" charset="0"/>
              </a:rPr>
              <a:t>      </a:t>
            </a: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a:p>
            <a:pPr marL="381000" indent="-381000" eaLnBrk="0" hangingPunct="0">
              <a:lnSpc>
                <a:spcPct val="170000"/>
              </a:lnSpc>
              <a:buClr>
                <a:srgbClr val="FF0000"/>
              </a:buClr>
              <a:buSzPct val="120000"/>
            </a:pPr>
            <a:endParaRPr lang="es-ES_tradnl" sz="1900" b="1">
              <a:solidFill>
                <a:srgbClr val="000099"/>
              </a:solidFill>
              <a:latin typeface="Arial" charset="0"/>
            </a:endParaRPr>
          </a:p>
        </p:txBody>
      </p:sp>
      <p:sp>
        <p:nvSpPr>
          <p:cNvPr id="7" name="6 Rectángulo"/>
          <p:cNvSpPr/>
          <p:nvPr/>
        </p:nvSpPr>
        <p:spPr>
          <a:xfrm>
            <a:off x="177645" y="601524"/>
            <a:ext cx="8786843" cy="523220"/>
          </a:xfrm>
          <a:prstGeom prst="rect">
            <a:avLst/>
          </a:prstGeom>
        </p:spPr>
        <p:txBody>
          <a:bodyPr wrap="square">
            <a:spAutoFit/>
          </a:bodyPr>
          <a:lstStyle/>
          <a:p>
            <a:pPr algn="ctr">
              <a:defRPr/>
            </a:pPr>
            <a:r>
              <a:rPr lang="es-ES_tradnl" sz="2800" b="1" dirty="0" smtClean="0">
                <a:solidFill>
                  <a:schemeClr val="accent1">
                    <a:lumMod val="75000"/>
                  </a:schemeClr>
                </a:solidFill>
                <a:effectLst>
                  <a:outerShdw blurRad="38100" dist="38100" dir="2700000" algn="tl">
                    <a:srgbClr val="000000"/>
                  </a:outerShdw>
                </a:effectLst>
                <a:latin typeface="+mj-lt"/>
              </a:rPr>
              <a:t>EXPLOTACION DE MINAS A CIELO ABIERTO</a:t>
            </a:r>
            <a:endParaRPr lang="es-CL" sz="2800" dirty="0">
              <a:solidFill>
                <a:schemeClr val="accent1">
                  <a:lumMod val="75000"/>
                </a:schemeClr>
              </a:solidFill>
              <a:latin typeface="+mj-lt"/>
            </a:endParaRPr>
          </a:p>
        </p:txBody>
      </p:sp>
      <p:sp>
        <p:nvSpPr>
          <p:cNvPr id="19461" name="7 Rectángulo"/>
          <p:cNvSpPr>
            <a:spLocks noChangeArrowheads="1"/>
          </p:cNvSpPr>
          <p:nvPr/>
        </p:nvSpPr>
        <p:spPr bwMode="auto">
          <a:xfrm>
            <a:off x="106779" y="2310838"/>
            <a:ext cx="8929717" cy="3416320"/>
          </a:xfrm>
          <a:prstGeom prst="rect">
            <a:avLst/>
          </a:prstGeom>
          <a:noFill/>
          <a:ln w="9525">
            <a:noFill/>
            <a:miter lim="800000"/>
            <a:headEnd/>
            <a:tailEnd/>
          </a:ln>
        </p:spPr>
        <p:txBody>
          <a:bodyPr wrap="square">
            <a:spAutoFit/>
          </a:bodyPr>
          <a:lstStyle/>
          <a:p>
            <a:pPr algn="just"/>
            <a:r>
              <a:rPr lang="es-CL" sz="2400" dirty="0" smtClean="0">
                <a:solidFill>
                  <a:srgbClr val="0070C0"/>
                </a:solidFill>
              </a:rPr>
              <a:t>Las minas a cielo abierto son económicamente rentables cuando los yacimientos </a:t>
            </a:r>
            <a:r>
              <a:rPr lang="es-CL" sz="2400" b="1" dirty="0" smtClean="0">
                <a:solidFill>
                  <a:srgbClr val="0070C0"/>
                </a:solidFill>
              </a:rPr>
              <a:t>afloran en superficie</a:t>
            </a:r>
            <a:r>
              <a:rPr lang="es-CL" sz="2400" dirty="0" smtClean="0">
                <a:solidFill>
                  <a:srgbClr val="0070C0"/>
                </a:solidFill>
              </a:rPr>
              <a:t>, </a:t>
            </a:r>
            <a:r>
              <a:rPr lang="es-CL" sz="2400" b="1" dirty="0" smtClean="0">
                <a:solidFill>
                  <a:srgbClr val="0070C0"/>
                </a:solidFill>
              </a:rPr>
              <a:t>se</a:t>
            </a:r>
            <a:r>
              <a:rPr lang="es-CL" sz="2400" dirty="0" smtClean="0">
                <a:solidFill>
                  <a:srgbClr val="0070C0"/>
                </a:solidFill>
              </a:rPr>
              <a:t> </a:t>
            </a:r>
            <a:r>
              <a:rPr lang="es-CL" sz="2400" b="1" dirty="0" smtClean="0">
                <a:solidFill>
                  <a:srgbClr val="0070C0"/>
                </a:solidFill>
              </a:rPr>
              <a:t>encuentran cerca de la superficie con un recubrimiento pequeño o bien, la competencia del terreno no es estructuralmente adecuada para trabajos subterráneos</a:t>
            </a:r>
            <a:r>
              <a:rPr lang="es-CL" sz="2400" dirty="0" smtClean="0">
                <a:solidFill>
                  <a:srgbClr val="0070C0"/>
                </a:solidFill>
              </a:rPr>
              <a:t> (como ocurre con la arena o la grava). Cuando la profundidad del yacimiento aumenta, la ventaja económica del cielo abierto disminuye a favor de la explotación mediante minería subterránea. </a:t>
            </a:r>
            <a:r>
              <a:rPr lang="es-CL" dirty="0" smtClean="0">
                <a:solidFill>
                  <a:srgbClr val="0070C0"/>
                </a:solidFill>
              </a:rPr>
              <a:t>   </a:t>
            </a:r>
            <a:endParaRPr lang="es-CL"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3001</TotalTime>
  <Words>3616</Words>
  <Application>Microsoft Office PowerPoint</Application>
  <PresentationFormat>Presentación en pantalla (4:3)</PresentationFormat>
  <Paragraphs>310</Paragraphs>
  <Slides>72</Slides>
  <Notes>0</Notes>
  <HiddenSlides>0</HiddenSlides>
  <MMClips>0</MMClips>
  <ScaleCrop>false</ScaleCrop>
  <HeadingPairs>
    <vt:vector size="4" baseType="variant">
      <vt:variant>
        <vt:lpstr>Tema</vt:lpstr>
      </vt:variant>
      <vt:variant>
        <vt:i4>1</vt:i4>
      </vt:variant>
      <vt:variant>
        <vt:lpstr>Títulos de diapositiva</vt:lpstr>
      </vt:variant>
      <vt:variant>
        <vt:i4>72</vt:i4>
      </vt:variant>
    </vt:vector>
  </HeadingPairs>
  <TitlesOfParts>
    <vt:vector size="73" baseType="lpstr">
      <vt:lpstr>Boticario</vt:lpstr>
      <vt:lpstr>METODOS DE EXPLOTACION II UNIDAD iI y V: procesos de planificación minera</vt:lpstr>
      <vt:lpstr>PROCESOS DE PLANIFICACION MINERA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DETERMINACION DE SECUENCIA DE Explotación </vt:lpstr>
      <vt:lpstr>TIPOS DE BLOQUES MINEROS </vt:lpstr>
      <vt:lpstr>DETERMINACION  DE  SECUENCIA  DE EXPLOTACION</vt:lpstr>
      <vt:lpstr>DETERMINACION DE SECUENCIA DE Explotación </vt:lpstr>
      <vt:lpstr>Presentación de PowerPoint</vt:lpstr>
      <vt:lpstr>Presentación de PowerPoint</vt:lpstr>
      <vt:lpstr>Presentación de PowerPoint</vt:lpstr>
      <vt:lpstr>TRAZADO DE EXPANCIONES O FASES DE Explotación</vt:lpstr>
      <vt:lpstr>Presentación de PowerPoint</vt:lpstr>
      <vt:lpstr>Presentación de PowerPoint</vt:lpstr>
      <vt:lpstr>Presentación de PowerPoint</vt:lpstr>
      <vt:lpstr>FINALMENTE, LA VIDA UTIL DE UN YACIMIENTO</vt:lpstr>
      <vt:lpstr>DISEÑO DE ACOPIO DE MINERALIZADOS Y BOTADEROS</vt:lpstr>
      <vt:lpstr>Botaderos</vt:lpstr>
      <vt:lpstr>Presentación de PowerPoint</vt:lpstr>
      <vt:lpstr>Presentación de PowerPoint</vt:lpstr>
      <vt:lpstr>Presentación de PowerPoint</vt:lpstr>
      <vt:lpstr>BOTADEROS EN LADERAS</vt:lpstr>
      <vt:lpstr>BOTADEROS EN LADERAS</vt:lpstr>
      <vt:lpstr>BOTADEROS EN QUEBRADAS</vt:lpstr>
      <vt:lpstr>OPERACIÓN EN BOTADEROS</vt:lpstr>
      <vt:lpstr>Presentación de PowerPoint</vt:lpstr>
      <vt:lpstr>DESCARGA DE MINERALES</vt:lpstr>
      <vt:lpstr>DESCARGA DE MINERALES</vt:lpstr>
      <vt:lpstr>DESCARGA DE MINERALES</vt:lpstr>
      <vt:lpstr>Presentación de PowerPoint</vt:lpstr>
      <vt:lpstr>Presentación de PowerPoint</vt:lpstr>
      <vt:lpstr>Presentación de PowerPoint</vt:lpstr>
      <vt:lpstr>Presentación de PowerPoint</vt:lpstr>
      <vt:lpstr>PROCESOS DE PLANIFICACION MINERA</vt:lpstr>
      <vt:lpstr>PROGRAMACION DE CORTO, MEDIANO Y LARGO PLAZO</vt:lpstr>
      <vt:lpstr>PLANIFICACION MINERA</vt:lpstr>
      <vt:lpstr>PROGRAMACION DE CORTO, MEDIANO Y LARGO PLAZO</vt:lpstr>
      <vt:lpstr>CRITERIOS PARA EL DISEÑO DE EXPLOTACION A CIELO ABIERTO</vt:lpstr>
      <vt:lpstr>CRITERIOS PARA EL DISEÑO DE EXPLOTACION A CIELO ABIERTO</vt:lpstr>
      <vt:lpstr>PLANIFICACION CONCEPTUAL</vt:lpstr>
      <vt:lpstr>PLANIFICACION CONCEPTUAL</vt:lpstr>
      <vt:lpstr>ENVOLVENTE ECONOMICA DE UNA MINA A RAJO ABIERTO</vt:lpstr>
      <vt:lpstr>PLANIFICACION CONCEPTUAL</vt:lpstr>
      <vt:lpstr>PLANIFICACION CONCEPTUAL</vt:lpstr>
      <vt:lpstr>PROGRAMACION DE LARGO PLAZO</vt:lpstr>
      <vt:lpstr>PROGRAMACION DE LARGO PLAZO</vt:lpstr>
      <vt:lpstr>PROGRAMACION DE LARGO PLAZO</vt:lpstr>
      <vt:lpstr>PROGRAMACION DE LARGO PLAZO</vt:lpstr>
      <vt:lpstr>PROGRAMACION DE CORTO PLAZO</vt:lpstr>
      <vt:lpstr>PROGRAMACION DE CORTO PLAZO</vt:lpstr>
      <vt:lpstr>PROGRAMACION DE CORTO PLAZO</vt:lpstr>
      <vt:lpstr>PROGRAMACION DE CORTO PLAZO</vt:lpstr>
      <vt:lpstr>PROGRAMACION DE CORTO PLAZO</vt:lpstr>
      <vt:lpstr>PROGRAMACION DE CORTO PLAZO</vt:lpstr>
      <vt:lpstr>PROGRAMACION DE CORTO PLAZO</vt:lpstr>
      <vt:lpstr>PROGRAMACION DE CORTO PLAZO</vt:lpstr>
      <vt:lpstr>PROGRAMACION DE CORTO PLAZO</vt:lpstr>
      <vt:lpstr>PROGRAMACION DE CORTO PLAZO</vt:lpstr>
      <vt:lpstr>PROGRAMACION DE CORTO PLAZO</vt:lpstr>
      <vt:lpstr>PROGRAMACION DE CORTO PLAZO</vt:lpstr>
      <vt:lpstr>PROGRAMACION DE CORTO PLAZO</vt:lpstr>
      <vt:lpstr>PROGRAMACION DE CORTO PLAZO</vt:lpstr>
      <vt:lpstr>PROGRAMACION DE CORTO PLAZO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Descripción del  sistema de explotación a rajo abierto</dc:title>
  <dc:creator>Ximena Vargas</dc:creator>
  <cp:lastModifiedBy>Belmonte Lerma Mauricio  (Codelco-Andina)</cp:lastModifiedBy>
  <cp:revision>249</cp:revision>
  <dcterms:created xsi:type="dcterms:W3CDTF">2013-08-19T00:58:35Z</dcterms:created>
  <dcterms:modified xsi:type="dcterms:W3CDTF">2015-11-23T12:21:03Z</dcterms:modified>
</cp:coreProperties>
</file>